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IBM Plex Sans" charset="1" panose="020B0503050203000203"/>
      <p:regular r:id="rId11"/>
    </p:embeddedFont>
    <p:embeddedFont>
      <p:font typeface="IBM Plex Sans Bold" charset="1" panose="020B0803050203000203"/>
      <p:regular r:id="rId12"/>
    </p:embeddedFont>
    <p:embeddedFont>
      <p:font typeface="IBM Plex Sans Italics" charset="1" panose="020B0503050203000203"/>
      <p:regular r:id="rId13"/>
    </p:embeddedFont>
    <p:embeddedFont>
      <p:font typeface="IBM Plex Sans Bold Italics" charset="1" panose="020B0803050203000203"/>
      <p:regular r:id="rId14"/>
    </p:embeddedFont>
    <p:embeddedFont>
      <p:font typeface="IBM Plex Sans Thin" charset="1" panose="020B0203050203000203"/>
      <p:regular r:id="rId15"/>
    </p:embeddedFont>
    <p:embeddedFont>
      <p:font typeface="IBM Plex Sans Thin Italics" charset="1" panose="020B0203050203000203"/>
      <p:regular r:id="rId16"/>
    </p:embeddedFont>
    <p:embeddedFont>
      <p:font typeface="IBM Plex Sans Medium" charset="1" panose="020B0603050203000203"/>
      <p:regular r:id="rId17"/>
    </p:embeddedFont>
    <p:embeddedFont>
      <p:font typeface="IBM Plex Sans Medium Italics" charset="1" panose="020B0603050203000203"/>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Be Vietnam" charset="1" panose="00000500000000000000"/>
      <p:regular r:id="rId25"/>
    </p:embeddedFont>
    <p:embeddedFont>
      <p:font typeface="Be Vietnam Italics" charset="1" panose="00000500000000000000"/>
      <p:regular r:id="rId26"/>
    </p:embeddedFont>
    <p:embeddedFont>
      <p:font typeface="Be Vietnam Thin" charset="1" panose="00000200000000000000"/>
      <p:regular r:id="rId27"/>
    </p:embeddedFont>
    <p:embeddedFont>
      <p:font typeface="Be Vietnam Thin Italics" charset="1" panose="00000300000000000000"/>
      <p:regular r:id="rId28"/>
    </p:embeddedFont>
    <p:embeddedFont>
      <p:font typeface="Be Vietnam Medium" charset="1" panose="00000600000000000000"/>
      <p:regular r:id="rId29"/>
    </p:embeddedFont>
    <p:embeddedFont>
      <p:font typeface="Be Vietnam Medium Italics" charset="1" panose="00000600000000000000"/>
      <p:regular r:id="rId30"/>
    </p:embeddedFont>
    <p:embeddedFont>
      <p:font typeface="Be Vietnam Ultra-Bold" charset="1" panose="00000900000000000000"/>
      <p:regular r:id="rId31"/>
    </p:embeddedFont>
    <p:embeddedFont>
      <p:font typeface="Be Vietnam Ultra-Bold Italics" charset="1" panose="000009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slides/slide22.xml" Type="http://schemas.openxmlformats.org/officeDocument/2006/relationships/slide"/><Relationship Id="rId55" Target="slides/slide23.xml" Type="http://schemas.openxmlformats.org/officeDocument/2006/relationships/slide"/><Relationship Id="rId56"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6424631" y="4161888"/>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874683"/>
            <a:ext cx="11078006" cy="4582896"/>
          </a:xfrm>
          <a:prstGeom prst="rect">
            <a:avLst/>
          </a:prstGeom>
        </p:spPr>
        <p:txBody>
          <a:bodyPr anchor="t" rtlCol="false" tIns="0" lIns="0" bIns="0" rIns="0">
            <a:spAutoFit/>
          </a:bodyPr>
          <a:lstStyle/>
          <a:p>
            <a:pPr>
              <a:lnSpc>
                <a:spcPts val="11880"/>
              </a:lnSpc>
            </a:pPr>
            <a:r>
              <a:rPr lang="en-US" sz="11534">
                <a:solidFill>
                  <a:srgbClr val="F8F8F8"/>
                </a:solidFill>
                <a:latin typeface="Be Vietnam"/>
              </a:rPr>
              <a:t>PROJECT </a:t>
            </a:r>
          </a:p>
          <a:p>
            <a:pPr>
              <a:lnSpc>
                <a:spcPts val="11880"/>
              </a:lnSpc>
            </a:pPr>
            <a:r>
              <a:rPr lang="en-US" sz="11534">
                <a:solidFill>
                  <a:srgbClr val="F8F8F8"/>
                </a:solidFill>
                <a:latin typeface="Be Vietnam"/>
              </a:rPr>
              <a:t>HAND WRITTEN</a:t>
            </a:r>
          </a:p>
          <a:p>
            <a:pPr>
              <a:lnSpc>
                <a:spcPts val="11880"/>
              </a:lnSpc>
            </a:pPr>
            <a:r>
              <a:rPr lang="en-US" sz="11534">
                <a:solidFill>
                  <a:srgbClr val="F8F8F8"/>
                </a:solidFill>
                <a:latin typeface="Be Vietnam"/>
              </a:rPr>
              <a:t>RECOGNITION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602374" y="494381"/>
            <a:ext cx="1144548" cy="372745"/>
          </a:xfrm>
          <a:prstGeom prst="rect">
            <a:avLst/>
          </a:prstGeom>
        </p:spPr>
        <p:txBody>
          <a:bodyPr anchor="t" rtlCol="false" tIns="0" lIns="0" bIns="0" rIns="0">
            <a:spAutoFit/>
          </a:bodyPr>
          <a:lstStyle/>
          <a:p>
            <a:pPr algn="ctr">
              <a:lnSpc>
                <a:spcPts val="3079"/>
              </a:lnSpc>
            </a:pPr>
            <a:r>
              <a:rPr lang="en-US" sz="2199">
                <a:solidFill>
                  <a:srgbClr val="F8F8F8"/>
                </a:solidFill>
                <a:latin typeface="Canva Sans Bold"/>
              </a:rPr>
              <a:t>RESULT:</a:t>
            </a:r>
          </a:p>
        </p:txBody>
      </p:sp>
      <p:sp>
        <p:nvSpPr>
          <p:cNvPr name="TextBox 3" id="3"/>
          <p:cNvSpPr txBox="true"/>
          <p:nvPr/>
        </p:nvSpPr>
        <p:spPr>
          <a:xfrm rot="0">
            <a:off x="-1043673" y="1113068"/>
            <a:ext cx="6553914" cy="975360"/>
          </a:xfrm>
          <a:prstGeom prst="rect">
            <a:avLst/>
          </a:prstGeom>
        </p:spPr>
        <p:txBody>
          <a:bodyPr anchor="t" rtlCol="false" tIns="0" lIns="0" bIns="0" rIns="0">
            <a:spAutoFit/>
          </a:bodyPr>
          <a:lstStyle/>
          <a:p>
            <a:pPr algn="ctr">
              <a:lnSpc>
                <a:spcPts val="3079"/>
              </a:lnSpc>
            </a:pPr>
            <a:r>
              <a:rPr lang="en-US" sz="2199">
                <a:solidFill>
                  <a:srgbClr val="F8F8F8"/>
                </a:solidFill>
                <a:latin typeface="Canva Sans"/>
              </a:rPr>
              <a:t> Achieved 96% accuracy.</a:t>
            </a:r>
          </a:p>
          <a:p>
            <a:pPr algn="ctr">
              <a:lnSpc>
                <a:spcPts val="4899"/>
              </a:lnSpc>
            </a:pPr>
          </a:p>
        </p:txBody>
      </p:sp>
      <p:sp>
        <p:nvSpPr>
          <p:cNvPr name="TextBox 4" id="4"/>
          <p:cNvSpPr txBox="true"/>
          <p:nvPr/>
        </p:nvSpPr>
        <p:spPr>
          <a:xfrm rot="0">
            <a:off x="169247" y="1581698"/>
            <a:ext cx="7943129" cy="763269"/>
          </a:xfrm>
          <a:prstGeom prst="rect">
            <a:avLst/>
          </a:prstGeom>
        </p:spPr>
        <p:txBody>
          <a:bodyPr anchor="t" rtlCol="false" tIns="0" lIns="0" bIns="0" rIns="0">
            <a:spAutoFit/>
          </a:bodyPr>
          <a:lstStyle/>
          <a:p>
            <a:pPr algn="ctr">
              <a:lnSpc>
                <a:spcPts val="3080"/>
              </a:lnSpc>
            </a:pPr>
            <a:r>
              <a:rPr lang="en-US" sz="2200">
                <a:solidFill>
                  <a:srgbClr val="F8F8F8"/>
                </a:solidFill>
                <a:latin typeface="Canva Sans"/>
              </a:rPr>
              <a:t>Detailed classification report and confusion matrix analysis provided</a:t>
            </a:r>
          </a:p>
        </p:txBody>
      </p:sp>
      <p:sp>
        <p:nvSpPr>
          <p:cNvPr name="TextBox 5" id="5"/>
          <p:cNvSpPr txBox="true"/>
          <p:nvPr/>
        </p:nvSpPr>
        <p:spPr>
          <a:xfrm rot="0">
            <a:off x="-1954642" y="2887338"/>
            <a:ext cx="6527438" cy="372745"/>
          </a:xfrm>
          <a:prstGeom prst="rect">
            <a:avLst/>
          </a:prstGeom>
        </p:spPr>
        <p:txBody>
          <a:bodyPr anchor="t" rtlCol="false" tIns="0" lIns="0" bIns="0" rIns="0">
            <a:spAutoFit/>
          </a:bodyPr>
          <a:lstStyle/>
          <a:p>
            <a:pPr algn="ctr">
              <a:lnSpc>
                <a:spcPts val="3079"/>
              </a:lnSpc>
            </a:pPr>
            <a:r>
              <a:rPr lang="en-US" sz="2199">
                <a:solidFill>
                  <a:srgbClr val="F8F8F8"/>
                </a:solidFill>
                <a:latin typeface="Canva Sans Bold"/>
              </a:rPr>
              <a:t>INSIGHT:</a:t>
            </a:r>
          </a:p>
        </p:txBody>
      </p:sp>
      <p:sp>
        <p:nvSpPr>
          <p:cNvPr name="TextBox 6" id="6"/>
          <p:cNvSpPr txBox="true"/>
          <p:nvPr/>
        </p:nvSpPr>
        <p:spPr>
          <a:xfrm rot="0">
            <a:off x="169247" y="3803008"/>
            <a:ext cx="6772238" cy="1470659"/>
          </a:xfrm>
          <a:prstGeom prst="rect">
            <a:avLst/>
          </a:prstGeom>
        </p:spPr>
        <p:txBody>
          <a:bodyPr anchor="t" rtlCol="false" tIns="0" lIns="0" bIns="0" rIns="0">
            <a:spAutoFit/>
          </a:bodyPr>
          <a:lstStyle/>
          <a:p>
            <a:pPr algn="ctr" marL="453396" indent="-226698" lvl="1">
              <a:lnSpc>
                <a:spcPts val="2940"/>
              </a:lnSpc>
              <a:buFont typeface="Arial"/>
              <a:buChar char="•"/>
            </a:pPr>
            <a:r>
              <a:rPr lang="en-US" sz="2100">
                <a:solidFill>
                  <a:srgbClr val="F8F8F8"/>
                </a:solidFill>
                <a:latin typeface="Canva Sans"/>
              </a:rPr>
              <a:t> KNN's efficacy in handling pixel-based features.</a:t>
            </a:r>
          </a:p>
          <a:p>
            <a:pPr algn="ctr" marL="453396" indent="-226698" lvl="1">
              <a:lnSpc>
                <a:spcPts val="2940"/>
              </a:lnSpc>
              <a:buFont typeface="Arial"/>
              <a:buChar char="•"/>
            </a:pPr>
            <a:r>
              <a:rPr lang="en-US" sz="2100">
                <a:solidFill>
                  <a:srgbClr val="F8F8F8"/>
                </a:solidFill>
                <a:latin typeface="Canva Sans"/>
              </a:rPr>
              <a:t>Considerations: visual similarity impact and class imbalance.</a:t>
            </a:r>
          </a:p>
          <a:p>
            <a:pPr algn="ctr">
              <a:lnSpc>
                <a:spcPts val="2940"/>
              </a:lnSpc>
            </a:pPr>
          </a:p>
        </p:txBody>
      </p:sp>
      <p:sp>
        <p:nvSpPr>
          <p:cNvPr name="Freeform 7" id="7"/>
          <p:cNvSpPr/>
          <p:nvPr/>
        </p:nvSpPr>
        <p:spPr>
          <a:xfrm flipH="false" flipV="false" rot="0">
            <a:off x="8619912" y="1982383"/>
            <a:ext cx="7681626" cy="5612825"/>
          </a:xfrm>
          <a:custGeom>
            <a:avLst/>
            <a:gdLst/>
            <a:ahLst/>
            <a:cxnLst/>
            <a:rect r="r" b="b" t="t" l="l"/>
            <a:pathLst>
              <a:path h="5612825" w="7681626">
                <a:moveTo>
                  <a:pt x="0" y="0"/>
                </a:moveTo>
                <a:lnTo>
                  <a:pt x="7681625" y="0"/>
                </a:lnTo>
                <a:lnTo>
                  <a:pt x="7681625" y="5612824"/>
                </a:lnTo>
                <a:lnTo>
                  <a:pt x="0" y="5612824"/>
                </a:lnTo>
                <a:lnTo>
                  <a:pt x="0" y="0"/>
                </a:lnTo>
                <a:close/>
              </a:path>
            </a:pathLst>
          </a:custGeom>
          <a:blipFill>
            <a:blip r:embed="rId2"/>
            <a:stretch>
              <a:fillRect l="0" t="-1459" r="0" b="-124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8536061" y="7874388"/>
            <a:ext cx="10103966" cy="8156656"/>
          </a:xfrm>
          <a:custGeom>
            <a:avLst/>
            <a:gdLst/>
            <a:ahLst/>
            <a:cxnLst/>
            <a:rect r="r" b="b" t="t" l="l"/>
            <a:pathLst>
              <a:path h="8156656" w="10103966">
                <a:moveTo>
                  <a:pt x="0" y="0"/>
                </a:moveTo>
                <a:lnTo>
                  <a:pt x="10103965" y="0"/>
                </a:lnTo>
                <a:lnTo>
                  <a:pt x="10103965"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611804" y="221916"/>
            <a:ext cx="7881905" cy="5226046"/>
          </a:xfrm>
          <a:custGeom>
            <a:avLst/>
            <a:gdLst/>
            <a:ahLst/>
            <a:cxnLst/>
            <a:rect r="r" b="b" t="t" l="l"/>
            <a:pathLst>
              <a:path h="5226046" w="7881905">
                <a:moveTo>
                  <a:pt x="0" y="0"/>
                </a:moveTo>
                <a:lnTo>
                  <a:pt x="7881905" y="0"/>
                </a:lnTo>
                <a:lnTo>
                  <a:pt x="7881905" y="5226046"/>
                </a:lnTo>
                <a:lnTo>
                  <a:pt x="0" y="5226046"/>
                </a:lnTo>
                <a:lnTo>
                  <a:pt x="0" y="0"/>
                </a:lnTo>
                <a:close/>
              </a:path>
            </a:pathLst>
          </a:custGeom>
          <a:blipFill>
            <a:blip r:embed="rId5"/>
            <a:stretch>
              <a:fillRect l="0" t="0" r="0" b="0"/>
            </a:stretch>
          </a:blipFill>
        </p:spPr>
      </p:sp>
      <p:sp>
        <p:nvSpPr>
          <p:cNvPr name="TextBox 6" id="6"/>
          <p:cNvSpPr txBox="true"/>
          <p:nvPr/>
        </p:nvSpPr>
        <p:spPr>
          <a:xfrm rot="0">
            <a:off x="1024611" y="5400337"/>
            <a:ext cx="22455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Canva Sans Bold"/>
              </a:rPr>
              <a:t>CONCLUSION:</a:t>
            </a:r>
          </a:p>
        </p:txBody>
      </p:sp>
      <p:sp>
        <p:nvSpPr>
          <p:cNvPr name="TextBox 7" id="7"/>
          <p:cNvSpPr txBox="true"/>
          <p:nvPr/>
        </p:nvSpPr>
        <p:spPr>
          <a:xfrm rot="0">
            <a:off x="649959" y="6494356"/>
            <a:ext cx="10479498" cy="1308100"/>
          </a:xfrm>
          <a:prstGeom prst="rect">
            <a:avLst/>
          </a:prstGeom>
        </p:spPr>
        <p:txBody>
          <a:bodyPr anchor="t" rtlCol="false" tIns="0" lIns="0" bIns="0" rIns="0">
            <a:spAutoFit/>
          </a:bodyPr>
          <a:lstStyle/>
          <a:p>
            <a:pPr algn="ctr" marL="539748" indent="-269874" lvl="1">
              <a:lnSpc>
                <a:spcPts val="2599"/>
              </a:lnSpc>
              <a:buFont typeface="Arial"/>
              <a:buChar char="•"/>
            </a:pPr>
            <a:r>
              <a:rPr lang="en-US" sz="2499">
                <a:solidFill>
                  <a:srgbClr val="FFFFFF"/>
                </a:solidFill>
                <a:latin typeface="Canva Sans"/>
              </a:rPr>
              <a:t>KNN offers robust performance but warrants hyperparameter optimization</a:t>
            </a:r>
          </a:p>
          <a:p>
            <a:pPr algn="ctr" marL="539748" indent="-269874" lvl="1">
              <a:lnSpc>
                <a:spcPts val="2599"/>
              </a:lnSpc>
              <a:buFont typeface="Arial"/>
              <a:buChar char="•"/>
            </a:pPr>
            <a:r>
              <a:rPr lang="en-US" sz="2499">
                <a:solidFill>
                  <a:srgbClr val="FFFFFF"/>
                </a:solidFill>
                <a:latin typeface="Canva Sans"/>
              </a:rPr>
              <a:t>Real-world applications necessitate balancing recall and precision</a:t>
            </a:r>
          </a:p>
        </p:txBody>
      </p:sp>
      <p:sp>
        <p:nvSpPr>
          <p:cNvPr name="TextBox 8" id="8"/>
          <p:cNvSpPr txBox="true"/>
          <p:nvPr/>
        </p:nvSpPr>
        <p:spPr>
          <a:xfrm rot="0">
            <a:off x="1239650" y="7868071"/>
            <a:ext cx="1440805" cy="422275"/>
          </a:xfrm>
          <a:prstGeom prst="rect">
            <a:avLst/>
          </a:prstGeom>
        </p:spPr>
        <p:txBody>
          <a:bodyPr anchor="t" rtlCol="false" tIns="0" lIns="0" bIns="0" rIns="0">
            <a:spAutoFit/>
          </a:bodyPr>
          <a:lstStyle/>
          <a:p>
            <a:pPr algn="ctr">
              <a:lnSpc>
                <a:spcPts val="3499"/>
              </a:lnSpc>
            </a:pPr>
            <a:r>
              <a:rPr lang="en-US" sz="2499">
                <a:solidFill>
                  <a:srgbClr val="FFFFFF"/>
                </a:solidFill>
                <a:latin typeface="Canva Sans Bold"/>
              </a:rPr>
              <a:t>VISUALS:</a:t>
            </a:r>
          </a:p>
        </p:txBody>
      </p:sp>
      <p:sp>
        <p:nvSpPr>
          <p:cNvPr name="TextBox 9" id="9"/>
          <p:cNvSpPr txBox="true"/>
          <p:nvPr/>
        </p:nvSpPr>
        <p:spPr>
          <a:xfrm rot="0">
            <a:off x="279352" y="8620537"/>
            <a:ext cx="10850105" cy="860425"/>
          </a:xfrm>
          <a:prstGeom prst="rect">
            <a:avLst/>
          </a:prstGeom>
        </p:spPr>
        <p:txBody>
          <a:bodyPr anchor="t" rtlCol="false" tIns="0" lIns="0" bIns="0" rIns="0">
            <a:spAutoFit/>
          </a:bodyPr>
          <a:lstStyle/>
          <a:p>
            <a:pPr algn="ctr">
              <a:lnSpc>
                <a:spcPts val="3499"/>
              </a:lnSpc>
            </a:pPr>
            <a:r>
              <a:rPr lang="en-US" sz="2499">
                <a:solidFill>
                  <a:srgbClr val="FFFFFF"/>
                </a:solidFill>
                <a:latin typeface="Canva Sans"/>
              </a:rPr>
              <a:t>Accuracy metrics, classification report, and confusion matrix illustration.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314275" y="242195"/>
            <a:ext cx="14406860"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rPr>
              <a:t>Comparing Random Forest and Decision Tree Classifiers for MNIST Digit Recognition</a:t>
            </a:r>
          </a:p>
        </p:txBody>
      </p:sp>
      <p:sp>
        <p:nvSpPr>
          <p:cNvPr name="Freeform 3" id="3"/>
          <p:cNvSpPr/>
          <p:nvPr/>
        </p:nvSpPr>
        <p:spPr>
          <a:xfrm flipH="false" flipV="false" rot="2159446">
            <a:off x="14488013" y="-3521975"/>
            <a:ext cx="7814506" cy="6308438"/>
          </a:xfrm>
          <a:custGeom>
            <a:avLst/>
            <a:gdLst/>
            <a:ahLst/>
            <a:cxnLst/>
            <a:rect r="r" b="b" t="t" l="l"/>
            <a:pathLst>
              <a:path h="6308438" w="7814506">
                <a:moveTo>
                  <a:pt x="0" y="0"/>
                </a:moveTo>
                <a:lnTo>
                  <a:pt x="7814506" y="0"/>
                </a:lnTo>
                <a:lnTo>
                  <a:pt x="7814506" y="6308438"/>
                </a:lnTo>
                <a:lnTo>
                  <a:pt x="0" y="6308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818006" y="2312115"/>
            <a:ext cx="5166181" cy="6341854"/>
          </a:xfrm>
          <a:custGeom>
            <a:avLst/>
            <a:gdLst/>
            <a:ahLst/>
            <a:cxnLst/>
            <a:rect r="r" b="b" t="t" l="l"/>
            <a:pathLst>
              <a:path h="6341854" w="5166181">
                <a:moveTo>
                  <a:pt x="0" y="0"/>
                </a:moveTo>
                <a:lnTo>
                  <a:pt x="5166181" y="0"/>
                </a:lnTo>
                <a:lnTo>
                  <a:pt x="5166181" y="6341855"/>
                </a:lnTo>
                <a:lnTo>
                  <a:pt x="0" y="6341855"/>
                </a:lnTo>
                <a:lnTo>
                  <a:pt x="0" y="0"/>
                </a:lnTo>
                <a:close/>
              </a:path>
            </a:pathLst>
          </a:custGeom>
          <a:blipFill>
            <a:blip r:embed="rId4"/>
            <a:stretch>
              <a:fillRect l="0" t="0" r="0" b="0"/>
            </a:stretch>
          </a:blipFill>
        </p:spPr>
      </p:sp>
      <p:sp>
        <p:nvSpPr>
          <p:cNvPr name="TextBox 5" id="5"/>
          <p:cNvSpPr txBox="true"/>
          <p:nvPr/>
        </p:nvSpPr>
        <p:spPr>
          <a:xfrm rot="0">
            <a:off x="612195" y="971550"/>
            <a:ext cx="12055844" cy="8746944"/>
          </a:xfrm>
          <a:prstGeom prst="rect">
            <a:avLst/>
          </a:prstGeom>
        </p:spPr>
        <p:txBody>
          <a:bodyPr anchor="t" rtlCol="false" tIns="0" lIns="0" bIns="0" rIns="0">
            <a:spAutoFit/>
          </a:bodyPr>
          <a:lstStyle/>
          <a:p>
            <a:pPr>
              <a:lnSpc>
                <a:spcPts val="3657"/>
              </a:lnSpc>
            </a:pPr>
            <a:r>
              <a:rPr lang="en-US" sz="2612">
                <a:solidFill>
                  <a:srgbClr val="FFFFFF"/>
                </a:solidFill>
                <a:latin typeface="Canva Sans"/>
              </a:rPr>
              <a:t>Summary:</a:t>
            </a:r>
          </a:p>
          <a:p>
            <a:pPr marL="564081" indent="-282040" lvl="1">
              <a:lnSpc>
                <a:spcPts val="3657"/>
              </a:lnSpc>
              <a:buFont typeface="Arial"/>
              <a:buChar char="•"/>
            </a:pPr>
            <a:r>
              <a:rPr lang="en-US" sz="2612">
                <a:solidFill>
                  <a:srgbClr val="FFFFFF"/>
                </a:solidFill>
                <a:latin typeface="Canva Sans"/>
              </a:rPr>
              <a:t>Random Forest Classifier:</a:t>
            </a:r>
          </a:p>
          <a:p>
            <a:pPr marL="564081" indent="-282040" lvl="1">
              <a:lnSpc>
                <a:spcPts val="3657"/>
              </a:lnSpc>
              <a:buFont typeface="Arial"/>
              <a:buChar char="•"/>
            </a:pPr>
            <a:r>
              <a:rPr lang="en-US" sz="2612">
                <a:solidFill>
                  <a:srgbClr val="FFFFFF"/>
                </a:solidFill>
                <a:latin typeface="Canva Sans"/>
              </a:rPr>
              <a:t>   Default hyperparameters set.</a:t>
            </a:r>
          </a:p>
          <a:p>
            <a:pPr marL="564081" indent="-282040" lvl="1">
              <a:lnSpc>
                <a:spcPts val="3657"/>
              </a:lnSpc>
              <a:buFont typeface="Arial"/>
              <a:buChar char="•"/>
            </a:pPr>
            <a:r>
              <a:rPr lang="en-US" sz="2612">
                <a:solidFill>
                  <a:srgbClr val="FFFFFF"/>
                </a:solidFill>
                <a:latin typeface="Canva Sans"/>
              </a:rPr>
              <a:t>   Trained on preprocessed data with 95% accuracy.</a:t>
            </a:r>
          </a:p>
          <a:p>
            <a:pPr marL="564081" indent="-282040" lvl="1">
              <a:lnSpc>
                <a:spcPts val="3657"/>
              </a:lnSpc>
              <a:buFont typeface="Arial"/>
              <a:buChar char="•"/>
            </a:pPr>
            <a:r>
              <a:rPr lang="en-US" sz="2612">
                <a:solidFill>
                  <a:srgbClr val="FFFFFF"/>
                </a:solidFill>
                <a:latin typeface="Canva Sans"/>
              </a:rPr>
              <a:t>  Detailed classification report and confusion matrix provided.</a:t>
            </a:r>
          </a:p>
          <a:p>
            <a:pPr>
              <a:lnSpc>
                <a:spcPts val="3657"/>
              </a:lnSpc>
            </a:pPr>
          </a:p>
          <a:p>
            <a:pPr>
              <a:lnSpc>
                <a:spcPts val="3657"/>
              </a:lnSpc>
            </a:pPr>
            <a:r>
              <a:rPr lang="en-US" sz="2612">
                <a:solidFill>
                  <a:srgbClr val="FFFFFF"/>
                </a:solidFill>
                <a:latin typeface="Canva Sans"/>
              </a:rPr>
              <a:t> Decision Tree Classifier:</a:t>
            </a:r>
          </a:p>
          <a:p>
            <a:pPr marL="564081" indent="-282040" lvl="1">
              <a:lnSpc>
                <a:spcPts val="3657"/>
              </a:lnSpc>
              <a:buFont typeface="Arial"/>
              <a:buChar char="•"/>
            </a:pPr>
            <a:r>
              <a:rPr lang="en-US" sz="2612">
                <a:solidFill>
                  <a:srgbClr val="FFFFFF"/>
                </a:solidFill>
                <a:latin typeface="Canva Sans"/>
              </a:rPr>
              <a:t>   Gini impurity criteria used by default.</a:t>
            </a:r>
          </a:p>
          <a:p>
            <a:pPr marL="564081" indent="-282040" lvl="1">
              <a:lnSpc>
                <a:spcPts val="3657"/>
              </a:lnSpc>
              <a:buFont typeface="Arial"/>
              <a:buChar char="•"/>
            </a:pPr>
            <a:r>
              <a:rPr lang="en-US" sz="2612">
                <a:solidFill>
                  <a:srgbClr val="FFFFFF"/>
                </a:solidFill>
                <a:latin typeface="Canva Sans"/>
              </a:rPr>
              <a:t>   Achieved 83% accuracy.</a:t>
            </a:r>
          </a:p>
          <a:p>
            <a:pPr marL="564081" indent="-282040" lvl="1">
              <a:lnSpc>
                <a:spcPts val="3657"/>
              </a:lnSpc>
              <a:buFont typeface="Arial"/>
              <a:buChar char="•"/>
            </a:pPr>
            <a:r>
              <a:rPr lang="en-US" sz="2612">
                <a:solidFill>
                  <a:srgbClr val="FFFFFF"/>
                </a:solidFill>
                <a:latin typeface="Canva Sans"/>
              </a:rPr>
              <a:t>   Comparable evaluation metrics to Random Forest.</a:t>
            </a:r>
          </a:p>
          <a:p>
            <a:pPr>
              <a:lnSpc>
                <a:spcPts val="3657"/>
              </a:lnSpc>
            </a:pPr>
          </a:p>
          <a:p>
            <a:pPr>
              <a:lnSpc>
                <a:spcPts val="3657"/>
              </a:lnSpc>
            </a:pPr>
            <a:r>
              <a:rPr lang="en-US" sz="2612">
                <a:solidFill>
                  <a:srgbClr val="FFFFFF"/>
                </a:solidFill>
                <a:latin typeface="Canva Sans"/>
              </a:rPr>
              <a:t>Comparison:</a:t>
            </a:r>
          </a:p>
          <a:p>
            <a:pPr marL="564081" indent="-282040" lvl="1">
              <a:lnSpc>
                <a:spcPts val="3657"/>
              </a:lnSpc>
              <a:buFont typeface="Arial"/>
              <a:buChar char="•"/>
            </a:pPr>
            <a:r>
              <a:rPr lang="en-US" sz="2612">
                <a:solidFill>
                  <a:srgbClr val="FFFFFF"/>
                </a:solidFill>
                <a:latin typeface="Canva Sans"/>
              </a:rPr>
              <a:t> Performance:</a:t>
            </a:r>
          </a:p>
          <a:p>
            <a:pPr marL="564081" indent="-282040" lvl="1">
              <a:lnSpc>
                <a:spcPts val="3657"/>
              </a:lnSpc>
              <a:buFont typeface="Arial"/>
              <a:buChar char="•"/>
            </a:pPr>
            <a:r>
              <a:rPr lang="en-US" sz="2612">
                <a:solidFill>
                  <a:srgbClr val="FFFFFF"/>
                </a:solidFill>
                <a:latin typeface="Canva Sans"/>
              </a:rPr>
              <a:t>   Random Forest outperforms Decision Tree due to ensemble approach.</a:t>
            </a:r>
          </a:p>
          <a:p>
            <a:pPr marL="564081" indent="-282040" lvl="1">
              <a:lnSpc>
                <a:spcPts val="3657"/>
              </a:lnSpc>
              <a:buFont typeface="Arial"/>
              <a:buChar char="•"/>
            </a:pPr>
            <a:r>
              <a:rPr lang="en-US" sz="2612">
                <a:solidFill>
                  <a:srgbClr val="FFFFFF"/>
                </a:solidFill>
                <a:latin typeface="Canva Sans"/>
              </a:rPr>
              <a:t>   Random Forest exhibits higher accuracy and generalization capacity.</a:t>
            </a:r>
          </a:p>
          <a:p>
            <a:pPr>
              <a:lnSpc>
                <a:spcPts val="3657"/>
              </a:lnSpc>
            </a:pPr>
          </a:p>
          <a:p>
            <a:pPr>
              <a:lnSpc>
                <a:spcPts val="3657"/>
              </a:lnSpc>
            </a:pPr>
            <a:r>
              <a:rPr lang="en-US" sz="2612">
                <a:solidFill>
                  <a:srgbClr val="FFFFFF"/>
                </a:solidFill>
                <a:latin typeface="Canva Sans"/>
              </a:rPr>
              <a:t> Interpretability:</a:t>
            </a:r>
          </a:p>
          <a:p>
            <a:pPr marL="564081" indent="-282040" lvl="1">
              <a:lnSpc>
                <a:spcPts val="3657"/>
              </a:lnSpc>
              <a:buFont typeface="Arial"/>
              <a:buChar char="•"/>
            </a:pPr>
            <a:r>
              <a:rPr lang="en-US" sz="2612">
                <a:solidFill>
                  <a:srgbClr val="FFFFFF"/>
                </a:solidFill>
                <a:latin typeface="Canva Sans"/>
              </a:rPr>
              <a:t>   Decision Trees are more interpretable than Random Forest.</a:t>
            </a:r>
          </a:p>
          <a:p>
            <a:pPr marL="564081" indent="-282040" lvl="1">
              <a:lnSpc>
                <a:spcPts val="3657"/>
              </a:lnSpc>
              <a:buFont typeface="Arial"/>
              <a:buChar char="•"/>
            </a:pPr>
            <a:r>
              <a:rPr lang="en-US" sz="2612">
                <a:solidFill>
                  <a:srgbClr val="FFFFFF"/>
                </a:solidFill>
                <a:latin typeface="Canva Sans"/>
              </a:rPr>
              <a:t>   Random Forest's ensemble method reduces interpretability.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9830530" y="2018004"/>
            <a:ext cx="7670238" cy="6601883"/>
          </a:xfrm>
          <a:custGeom>
            <a:avLst/>
            <a:gdLst/>
            <a:ahLst/>
            <a:cxnLst/>
            <a:rect r="r" b="b" t="t" l="l"/>
            <a:pathLst>
              <a:path h="6601883" w="7670238">
                <a:moveTo>
                  <a:pt x="0" y="0"/>
                </a:moveTo>
                <a:lnTo>
                  <a:pt x="7670238" y="0"/>
                </a:lnTo>
                <a:lnTo>
                  <a:pt x="7670238" y="6601883"/>
                </a:lnTo>
                <a:lnTo>
                  <a:pt x="0" y="6601883"/>
                </a:lnTo>
                <a:lnTo>
                  <a:pt x="0" y="0"/>
                </a:lnTo>
                <a:close/>
              </a:path>
            </a:pathLst>
          </a:custGeom>
          <a:blipFill>
            <a:blip r:embed="rId2"/>
            <a:stretch>
              <a:fillRect l="0" t="0" r="0" b="0"/>
            </a:stretch>
          </a:blipFill>
        </p:spPr>
      </p:sp>
      <p:sp>
        <p:nvSpPr>
          <p:cNvPr name="TextBox 3" id="3"/>
          <p:cNvSpPr txBox="true"/>
          <p:nvPr/>
        </p:nvSpPr>
        <p:spPr>
          <a:xfrm rot="0">
            <a:off x="250332" y="467405"/>
            <a:ext cx="9580199" cy="8382266"/>
          </a:xfrm>
          <a:prstGeom prst="rect">
            <a:avLst/>
          </a:prstGeom>
        </p:spPr>
        <p:txBody>
          <a:bodyPr anchor="t" rtlCol="false" tIns="0" lIns="0" bIns="0" rIns="0">
            <a:spAutoFit/>
          </a:bodyPr>
          <a:lstStyle/>
          <a:p>
            <a:pPr>
              <a:lnSpc>
                <a:spcPts val="3920"/>
              </a:lnSpc>
            </a:pPr>
            <a:r>
              <a:rPr lang="en-US" sz="2800">
                <a:solidFill>
                  <a:srgbClr val="FFFFFF"/>
                </a:solidFill>
                <a:latin typeface="Canva Sans"/>
              </a:rPr>
              <a:t> Scalability:</a:t>
            </a:r>
          </a:p>
          <a:p>
            <a:pPr marL="604529" indent="-302265" lvl="1">
              <a:lnSpc>
                <a:spcPts val="3920"/>
              </a:lnSpc>
              <a:buFont typeface="Arial"/>
              <a:buChar char="•"/>
            </a:pPr>
            <a:r>
              <a:rPr lang="en-US" sz="2800">
                <a:solidFill>
                  <a:srgbClr val="FFFFFF"/>
                </a:solidFill>
                <a:latin typeface="Canva Sans"/>
              </a:rPr>
              <a:t>  Decision Trees faster for smaller datasets.</a:t>
            </a:r>
          </a:p>
          <a:p>
            <a:pPr marL="604529" indent="-302265" lvl="1">
              <a:lnSpc>
                <a:spcPts val="3920"/>
              </a:lnSpc>
              <a:buFont typeface="Arial"/>
              <a:buChar char="•"/>
            </a:pPr>
            <a:r>
              <a:rPr lang="en-US" sz="2800">
                <a:solidFill>
                  <a:srgbClr val="FFFFFF"/>
                </a:solidFill>
                <a:latin typeface="Canva Sans"/>
              </a:rPr>
              <a:t>   Random Forest handles larger datasets effectively.</a:t>
            </a:r>
          </a:p>
          <a:p>
            <a:pPr>
              <a:lnSpc>
                <a:spcPts val="3920"/>
              </a:lnSpc>
            </a:pPr>
          </a:p>
          <a:p>
            <a:pPr>
              <a:lnSpc>
                <a:spcPts val="3920"/>
              </a:lnSpc>
            </a:pPr>
            <a:r>
              <a:rPr lang="en-US" sz="2800">
                <a:solidFill>
                  <a:srgbClr val="FFFFFF"/>
                </a:solidFill>
                <a:latin typeface="Canva Sans"/>
              </a:rPr>
              <a:t>Tuning Complexity:</a:t>
            </a:r>
          </a:p>
          <a:p>
            <a:pPr marL="604529" indent="-302265" lvl="1">
              <a:lnSpc>
                <a:spcPts val="3920"/>
              </a:lnSpc>
              <a:buFont typeface="Arial"/>
              <a:buChar char="•"/>
            </a:pPr>
            <a:r>
              <a:rPr lang="en-US" sz="2800">
                <a:solidFill>
                  <a:srgbClr val="FFFFFF"/>
                </a:solidFill>
                <a:latin typeface="Canva Sans"/>
              </a:rPr>
              <a:t>  Random Forest requires more hyperparameter </a:t>
            </a:r>
          </a:p>
          <a:p>
            <a:pPr>
              <a:lnSpc>
                <a:spcPts val="3920"/>
              </a:lnSpc>
            </a:pPr>
            <a:r>
              <a:rPr lang="en-US" sz="2800">
                <a:solidFill>
                  <a:srgbClr val="FFFFFF"/>
                </a:solidFill>
                <a:latin typeface="Canva Sans"/>
              </a:rPr>
              <a:t>         tuning due to ensemble learning.</a:t>
            </a:r>
          </a:p>
          <a:p>
            <a:pPr>
              <a:lnSpc>
                <a:spcPts val="3920"/>
              </a:lnSpc>
            </a:pPr>
          </a:p>
          <a:p>
            <a:pPr>
              <a:lnSpc>
                <a:spcPts val="3920"/>
              </a:lnSpc>
            </a:pPr>
            <a:r>
              <a:rPr lang="en-US" sz="2800">
                <a:solidFill>
                  <a:srgbClr val="FFFFFF"/>
                </a:solidFill>
                <a:latin typeface="Canva Sans"/>
              </a:rPr>
              <a:t>Conclusion:</a:t>
            </a:r>
          </a:p>
          <a:p>
            <a:pPr marL="604529" indent="-302265" lvl="1">
              <a:lnSpc>
                <a:spcPts val="3920"/>
              </a:lnSpc>
              <a:buFont typeface="Arial"/>
              <a:buChar char="•"/>
            </a:pPr>
            <a:r>
              <a:rPr lang="en-US" sz="2800">
                <a:solidFill>
                  <a:srgbClr val="FFFFFF"/>
                </a:solidFill>
                <a:latin typeface="Canva Sans"/>
              </a:rPr>
              <a:t>Both classifiers offer distinct advantages.</a:t>
            </a:r>
          </a:p>
          <a:p>
            <a:pPr marL="604529" indent="-302265" lvl="1">
              <a:lnSpc>
                <a:spcPts val="3920"/>
              </a:lnSpc>
              <a:buFont typeface="Arial"/>
              <a:buChar char="•"/>
            </a:pPr>
            <a:r>
              <a:rPr lang="en-US" sz="2800">
                <a:solidFill>
                  <a:srgbClr val="FFFFFF"/>
                </a:solidFill>
                <a:latin typeface="Canva Sans"/>
              </a:rPr>
              <a:t>Decision Trees are simpler but less accurate.</a:t>
            </a:r>
          </a:p>
          <a:p>
            <a:pPr marL="604529" indent="-302265" lvl="1">
              <a:lnSpc>
                <a:spcPts val="3920"/>
              </a:lnSpc>
              <a:buFont typeface="Arial"/>
              <a:buChar char="•"/>
            </a:pPr>
            <a:r>
              <a:rPr lang="en-US" sz="2800">
                <a:solidFill>
                  <a:srgbClr val="FFFFFF"/>
                </a:solidFill>
                <a:latin typeface="Canva Sans"/>
              </a:rPr>
              <a:t> Random Forest provides higher accuracy and</a:t>
            </a:r>
          </a:p>
          <a:p>
            <a:pPr>
              <a:lnSpc>
                <a:spcPts val="3920"/>
              </a:lnSpc>
            </a:pPr>
            <a:r>
              <a:rPr lang="en-US" sz="2800">
                <a:solidFill>
                  <a:srgbClr val="FFFFFF"/>
                </a:solidFill>
                <a:latin typeface="Canva Sans"/>
              </a:rPr>
              <a:t>        scalability but requires more tuning.</a:t>
            </a:r>
          </a:p>
          <a:p>
            <a:pPr>
              <a:lnSpc>
                <a:spcPts val="3920"/>
              </a:lnSpc>
            </a:pPr>
          </a:p>
          <a:p>
            <a:pPr>
              <a:lnSpc>
                <a:spcPts val="3920"/>
              </a:lnSpc>
            </a:pPr>
            <a:r>
              <a:rPr lang="en-US" sz="2800">
                <a:solidFill>
                  <a:srgbClr val="FFFFFF"/>
                </a:solidFill>
                <a:latin typeface="Canva Sans"/>
              </a:rPr>
              <a:t>Visuals:</a:t>
            </a:r>
          </a:p>
          <a:p>
            <a:pPr marL="604529" indent="-302265" lvl="1">
              <a:lnSpc>
                <a:spcPts val="3920"/>
              </a:lnSpc>
              <a:buFont typeface="Arial"/>
              <a:buChar char="•"/>
            </a:pPr>
            <a:r>
              <a:rPr lang="en-US" sz="2800">
                <a:solidFill>
                  <a:srgbClr val="FFFFFF"/>
                </a:solidFill>
                <a:latin typeface="Canva Sans"/>
              </a:rPr>
              <a:t> Accuracy scores, classification reports, and </a:t>
            </a:r>
          </a:p>
          <a:p>
            <a:pPr>
              <a:lnSpc>
                <a:spcPts val="3920"/>
              </a:lnSpc>
            </a:pPr>
            <a:r>
              <a:rPr lang="en-US" sz="2800">
                <a:solidFill>
                  <a:srgbClr val="FFFFFF"/>
                </a:solidFill>
                <a:latin typeface="Canva Sans"/>
              </a:rPr>
              <a:t>      confusion matrices for both classifiers.</a:t>
            </a:r>
          </a:p>
        </p:txBody>
      </p:sp>
      <p:sp>
        <p:nvSpPr>
          <p:cNvPr name="Freeform 4" id="4"/>
          <p:cNvSpPr/>
          <p:nvPr/>
        </p:nvSpPr>
        <p:spPr>
          <a:xfrm flipH="false" flipV="false" rot="2159446">
            <a:off x="13593515" y="-3897274"/>
            <a:ext cx="7814506" cy="6308438"/>
          </a:xfrm>
          <a:custGeom>
            <a:avLst/>
            <a:gdLst/>
            <a:ahLst/>
            <a:cxnLst/>
            <a:rect r="r" b="b" t="t" l="l"/>
            <a:pathLst>
              <a:path h="6308438" w="7814506">
                <a:moveTo>
                  <a:pt x="0" y="0"/>
                </a:moveTo>
                <a:lnTo>
                  <a:pt x="7814506" y="0"/>
                </a:lnTo>
                <a:lnTo>
                  <a:pt x="7814506" y="6308438"/>
                </a:lnTo>
                <a:lnTo>
                  <a:pt x="0" y="6308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11175212" y="1177970"/>
            <a:ext cx="6459259" cy="7197874"/>
          </a:xfrm>
          <a:custGeom>
            <a:avLst/>
            <a:gdLst/>
            <a:ahLst/>
            <a:cxnLst/>
            <a:rect r="r" b="b" t="t" l="l"/>
            <a:pathLst>
              <a:path h="7197874" w="6459259">
                <a:moveTo>
                  <a:pt x="0" y="0"/>
                </a:moveTo>
                <a:lnTo>
                  <a:pt x="6459259" y="0"/>
                </a:lnTo>
                <a:lnTo>
                  <a:pt x="6459259" y="7197874"/>
                </a:lnTo>
                <a:lnTo>
                  <a:pt x="0" y="7197874"/>
                </a:lnTo>
                <a:lnTo>
                  <a:pt x="0" y="0"/>
                </a:lnTo>
                <a:close/>
              </a:path>
            </a:pathLst>
          </a:custGeom>
          <a:blipFill>
            <a:blip r:embed="rId2"/>
            <a:stretch>
              <a:fillRect l="0" t="0" r="0" b="0"/>
            </a:stretch>
          </a:blipFill>
        </p:spPr>
      </p:sp>
      <p:sp>
        <p:nvSpPr>
          <p:cNvPr name="TextBox 3" id="3"/>
          <p:cNvSpPr txBox="true"/>
          <p:nvPr/>
        </p:nvSpPr>
        <p:spPr>
          <a:xfrm rot="0">
            <a:off x="303813" y="628768"/>
            <a:ext cx="10035480" cy="6560114"/>
          </a:xfrm>
          <a:prstGeom prst="rect">
            <a:avLst/>
          </a:prstGeom>
        </p:spPr>
        <p:txBody>
          <a:bodyPr anchor="t" rtlCol="false" tIns="0" lIns="0" bIns="0" rIns="0">
            <a:spAutoFit/>
          </a:bodyPr>
          <a:lstStyle/>
          <a:p>
            <a:pPr>
              <a:lnSpc>
                <a:spcPts val="4451"/>
              </a:lnSpc>
            </a:pPr>
            <a:r>
              <a:rPr lang="en-US" sz="3179">
                <a:solidFill>
                  <a:srgbClr val="FFFFFF"/>
                </a:solidFill>
                <a:latin typeface="Canva Sans"/>
              </a:rPr>
              <a:t>   </a:t>
            </a:r>
            <a:r>
              <a:rPr lang="en-US" sz="3179">
                <a:solidFill>
                  <a:srgbClr val="FFFFFF"/>
                </a:solidFill>
                <a:latin typeface="Canva Sans"/>
              </a:rPr>
              <a:t> MLP for Handwritten Digit Recognition</a:t>
            </a:r>
          </a:p>
          <a:p>
            <a:pPr>
              <a:lnSpc>
                <a:spcPts val="3186"/>
              </a:lnSpc>
            </a:pPr>
          </a:p>
          <a:p>
            <a:pPr>
              <a:lnSpc>
                <a:spcPts val="3186"/>
              </a:lnSpc>
            </a:pPr>
            <a:r>
              <a:rPr lang="en-US" sz="2275">
                <a:solidFill>
                  <a:srgbClr val="FFFFFF"/>
                </a:solidFill>
                <a:latin typeface="Canva Sans"/>
              </a:rPr>
              <a:t>  </a:t>
            </a:r>
            <a:r>
              <a:rPr lang="en-US" sz="2275">
                <a:solidFill>
                  <a:srgbClr val="FFFFFF"/>
                </a:solidFill>
                <a:latin typeface="Canva Sans"/>
              </a:rPr>
              <a:t>Summary:</a:t>
            </a:r>
          </a:p>
          <a:p>
            <a:pPr marL="491337" indent="-245669" lvl="1">
              <a:lnSpc>
                <a:spcPts val="3186"/>
              </a:lnSpc>
              <a:buFont typeface="Arial"/>
              <a:buChar char="•"/>
            </a:pPr>
            <a:r>
              <a:rPr lang="en-US" sz="2275">
                <a:solidFill>
                  <a:srgbClr val="FFFFFF"/>
                </a:solidFill>
                <a:latin typeface="Canva Sans"/>
              </a:rPr>
              <a:t> Initialization: Initialized MLP classifier with hyperparameters.</a:t>
            </a:r>
          </a:p>
          <a:p>
            <a:pPr marL="491337" indent="-245669" lvl="1">
              <a:lnSpc>
                <a:spcPts val="3186"/>
              </a:lnSpc>
              <a:buFont typeface="Arial"/>
              <a:buChar char="•"/>
            </a:pPr>
            <a:r>
              <a:rPr lang="en-US" sz="2275">
                <a:solidFill>
                  <a:srgbClr val="FFFFFF"/>
                </a:solidFill>
                <a:latin typeface="Canva Sans"/>
              </a:rPr>
              <a:t>Training: Fit method trained MLP classifier on preprocessed data.</a:t>
            </a:r>
          </a:p>
          <a:p>
            <a:pPr marL="491337" indent="-245669" lvl="1">
              <a:lnSpc>
                <a:spcPts val="3186"/>
              </a:lnSpc>
              <a:buFont typeface="Arial"/>
              <a:buChar char="•"/>
            </a:pPr>
            <a:r>
              <a:rPr lang="en-US" sz="2275">
                <a:solidFill>
                  <a:srgbClr val="FFFFFF"/>
                </a:solidFill>
                <a:latin typeface="Canva Sans"/>
              </a:rPr>
              <a:t> Prediction: Predicted test set labels using trained MLP classifier.</a:t>
            </a:r>
          </a:p>
          <a:p>
            <a:pPr marL="491337" indent="-245669" lvl="1">
              <a:lnSpc>
                <a:spcPts val="3186"/>
              </a:lnSpc>
              <a:buFont typeface="Arial"/>
              <a:buChar char="•"/>
            </a:pPr>
            <a:r>
              <a:rPr lang="en-US" sz="2275">
                <a:solidFill>
                  <a:srgbClr val="FFFFFF"/>
                </a:solidFill>
                <a:latin typeface="Canva Sans"/>
              </a:rPr>
              <a:t>Performance Evaluation: Assessed accuracy,</a:t>
            </a:r>
          </a:p>
          <a:p>
            <a:pPr>
              <a:lnSpc>
                <a:spcPts val="3186"/>
              </a:lnSpc>
            </a:pPr>
            <a:r>
              <a:rPr lang="en-US" sz="2275">
                <a:solidFill>
                  <a:srgbClr val="FFFFFF"/>
                </a:solidFill>
                <a:latin typeface="Canva Sans"/>
              </a:rPr>
              <a:t>    generated classification report, and calculated confusion matrix.</a:t>
            </a:r>
          </a:p>
          <a:p>
            <a:pPr>
              <a:lnSpc>
                <a:spcPts val="3186"/>
              </a:lnSpc>
            </a:pPr>
          </a:p>
          <a:p>
            <a:pPr>
              <a:lnSpc>
                <a:spcPts val="3186"/>
              </a:lnSpc>
            </a:pPr>
            <a:r>
              <a:rPr lang="en-US" sz="2275">
                <a:solidFill>
                  <a:srgbClr val="FFFFFF"/>
                </a:solidFill>
                <a:latin typeface="Canva Sans"/>
              </a:rPr>
              <a:t>   </a:t>
            </a:r>
            <a:r>
              <a:rPr lang="en-US" sz="2275">
                <a:solidFill>
                  <a:srgbClr val="FFFFFF"/>
                </a:solidFill>
                <a:latin typeface="Canva Sans"/>
              </a:rPr>
              <a:t>Performance Metrics:</a:t>
            </a:r>
          </a:p>
          <a:p>
            <a:pPr marL="491337" indent="-245669" lvl="1">
              <a:lnSpc>
                <a:spcPts val="3186"/>
              </a:lnSpc>
              <a:buFont typeface="Arial"/>
              <a:buChar char="•"/>
            </a:pPr>
            <a:r>
              <a:rPr lang="en-US" sz="2275">
                <a:solidFill>
                  <a:srgbClr val="FFFFFF"/>
                </a:solidFill>
                <a:latin typeface="Canva Sans"/>
              </a:rPr>
              <a:t> Accuracy: Achieved 97.73% accuracy.</a:t>
            </a:r>
          </a:p>
          <a:p>
            <a:pPr marL="491337" indent="-245669" lvl="1">
              <a:lnSpc>
                <a:spcPts val="3186"/>
              </a:lnSpc>
              <a:buFont typeface="Arial"/>
              <a:buChar char="•"/>
            </a:pPr>
            <a:r>
              <a:rPr lang="en-US" sz="2275">
                <a:solidFill>
                  <a:srgbClr val="FFFFFF"/>
                </a:solidFill>
                <a:latin typeface="Canva Sans"/>
              </a:rPr>
              <a:t> Classification Report: Provided precision, recall, F1-score, and</a:t>
            </a:r>
          </a:p>
          <a:p>
            <a:pPr>
              <a:lnSpc>
                <a:spcPts val="3186"/>
              </a:lnSpc>
            </a:pPr>
            <a:r>
              <a:rPr lang="en-US" sz="2275">
                <a:solidFill>
                  <a:srgbClr val="FFFFFF"/>
                </a:solidFill>
                <a:latin typeface="Canva Sans"/>
              </a:rPr>
              <a:t>        support for each class.</a:t>
            </a:r>
          </a:p>
          <a:p>
            <a:pPr marL="491337" indent="-245669" lvl="1">
              <a:lnSpc>
                <a:spcPts val="3186"/>
              </a:lnSpc>
              <a:buFont typeface="Arial"/>
              <a:buChar char="•"/>
            </a:pPr>
            <a:r>
              <a:rPr lang="en-US" sz="2275">
                <a:solidFill>
                  <a:srgbClr val="FFFFFF"/>
                </a:solidFill>
                <a:latin typeface="Canva Sans"/>
              </a:rPr>
              <a:t> Confusion Matrix: Visualized classifier's performance across classes.</a:t>
            </a:r>
          </a:p>
          <a:p>
            <a:pPr>
              <a:lnSpc>
                <a:spcPts val="3186"/>
              </a:lnSpc>
            </a:pPr>
          </a:p>
          <a:p>
            <a:pPr>
              <a:lnSpc>
                <a:spcPts val="3186"/>
              </a:lnSpc>
            </a:pPr>
            <a:r>
              <a:rPr lang="en-US" sz="2275">
                <a:solidFill>
                  <a:srgbClr val="FFFFFF"/>
                </a:solidFill>
                <a:latin typeface="Canva Sans"/>
              </a:rPr>
              <a: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664033" y="4241100"/>
            <a:ext cx="7435256" cy="5524873"/>
          </a:xfrm>
          <a:custGeom>
            <a:avLst/>
            <a:gdLst/>
            <a:ahLst/>
            <a:cxnLst/>
            <a:rect r="r" b="b" t="t" l="l"/>
            <a:pathLst>
              <a:path h="5524873" w="7435256">
                <a:moveTo>
                  <a:pt x="0" y="0"/>
                </a:moveTo>
                <a:lnTo>
                  <a:pt x="7435256" y="0"/>
                </a:lnTo>
                <a:lnTo>
                  <a:pt x="7435256" y="5524874"/>
                </a:lnTo>
                <a:lnTo>
                  <a:pt x="0" y="5524874"/>
                </a:lnTo>
                <a:lnTo>
                  <a:pt x="0" y="0"/>
                </a:lnTo>
                <a:close/>
              </a:path>
            </a:pathLst>
          </a:custGeom>
          <a:blipFill>
            <a:blip r:embed="rId2"/>
            <a:stretch>
              <a:fillRect l="0" t="-1741" r="0" b="-1741"/>
            </a:stretch>
          </a:blipFill>
        </p:spPr>
      </p:sp>
      <p:sp>
        <p:nvSpPr>
          <p:cNvPr name="Freeform 3" id="3"/>
          <p:cNvSpPr/>
          <p:nvPr/>
        </p:nvSpPr>
        <p:spPr>
          <a:xfrm flipH="false" flipV="false" rot="0">
            <a:off x="8384467" y="5143500"/>
            <a:ext cx="9704793" cy="3306028"/>
          </a:xfrm>
          <a:custGeom>
            <a:avLst/>
            <a:gdLst/>
            <a:ahLst/>
            <a:cxnLst/>
            <a:rect r="r" b="b" t="t" l="l"/>
            <a:pathLst>
              <a:path h="3306028" w="9704793">
                <a:moveTo>
                  <a:pt x="0" y="0"/>
                </a:moveTo>
                <a:lnTo>
                  <a:pt x="9704792" y="0"/>
                </a:lnTo>
                <a:lnTo>
                  <a:pt x="9704792" y="3306028"/>
                </a:lnTo>
                <a:lnTo>
                  <a:pt x="0" y="3306028"/>
                </a:lnTo>
                <a:lnTo>
                  <a:pt x="0" y="0"/>
                </a:lnTo>
                <a:close/>
              </a:path>
            </a:pathLst>
          </a:custGeom>
          <a:blipFill>
            <a:blip r:embed="rId3"/>
            <a:stretch>
              <a:fillRect l="0" t="0" r="0" b="0"/>
            </a:stretch>
          </a:blipFill>
        </p:spPr>
      </p:sp>
      <p:sp>
        <p:nvSpPr>
          <p:cNvPr name="TextBox 4" id="4"/>
          <p:cNvSpPr txBox="true"/>
          <p:nvPr/>
        </p:nvSpPr>
        <p:spPr>
          <a:xfrm rot="0">
            <a:off x="144729" y="522860"/>
            <a:ext cx="11958826" cy="3312809"/>
          </a:xfrm>
          <a:prstGeom prst="rect">
            <a:avLst/>
          </a:prstGeom>
        </p:spPr>
        <p:txBody>
          <a:bodyPr anchor="t" rtlCol="false" tIns="0" lIns="0" bIns="0" rIns="0">
            <a:spAutoFit/>
          </a:bodyPr>
          <a:lstStyle/>
          <a:p>
            <a:pPr>
              <a:lnSpc>
                <a:spcPts val="3768"/>
              </a:lnSpc>
            </a:pPr>
            <a:r>
              <a:rPr lang="en-US" sz="2692">
                <a:solidFill>
                  <a:srgbClr val="FFFFFF"/>
                </a:solidFill>
                <a:latin typeface="Canva Sans"/>
              </a:rPr>
              <a:t>Our Approach:</a:t>
            </a:r>
          </a:p>
          <a:p>
            <a:pPr marL="581232" indent="-290616" lvl="1">
              <a:lnSpc>
                <a:spcPts val="3768"/>
              </a:lnSpc>
              <a:buFont typeface="Arial"/>
              <a:buChar char="•"/>
            </a:pPr>
            <a:r>
              <a:rPr lang="en-US" sz="2692">
                <a:solidFill>
                  <a:srgbClr val="FFFFFF"/>
                </a:solidFill>
                <a:latin typeface="Canva Sans"/>
              </a:rPr>
              <a:t> Configured MLP classifier with one hidden layer (100 neurons) using </a:t>
            </a:r>
          </a:p>
          <a:p>
            <a:pPr>
              <a:lnSpc>
                <a:spcPts val="3768"/>
              </a:lnSpc>
            </a:pPr>
            <a:r>
              <a:rPr lang="en-US" sz="2692">
                <a:solidFill>
                  <a:srgbClr val="FFFFFF"/>
                </a:solidFill>
                <a:latin typeface="Canva Sans"/>
              </a:rPr>
              <a:t>      ReLU activation and Adam optimizer.</a:t>
            </a:r>
          </a:p>
          <a:p>
            <a:pPr marL="581232" indent="-290616" lvl="1">
              <a:lnSpc>
                <a:spcPts val="3768"/>
              </a:lnSpc>
              <a:buFont typeface="Arial"/>
              <a:buChar char="•"/>
            </a:pPr>
            <a:r>
              <a:rPr lang="en-US" sz="2692">
                <a:solidFill>
                  <a:srgbClr val="FFFFFF"/>
                </a:solidFill>
                <a:latin typeface="Canva Sans"/>
              </a:rPr>
              <a:t>Tuned hyperparameters for improved accuracy and generalization.</a:t>
            </a:r>
          </a:p>
          <a:p>
            <a:pPr>
              <a:lnSpc>
                <a:spcPts val="3768"/>
              </a:lnSpc>
            </a:pPr>
          </a:p>
          <a:p>
            <a:pPr>
              <a:lnSpc>
                <a:spcPts val="3768"/>
              </a:lnSpc>
            </a:pPr>
            <a:r>
              <a:rPr lang="en-US" sz="2692">
                <a:solidFill>
                  <a:srgbClr val="FFFFFF"/>
                </a:solidFill>
                <a:latin typeface="Canva Sans"/>
              </a:rPr>
              <a:t>    Visuals:</a:t>
            </a:r>
          </a:p>
          <a:p>
            <a:pPr marL="581232" indent="-290616" lvl="1">
              <a:lnSpc>
                <a:spcPts val="3768"/>
              </a:lnSpc>
              <a:buFont typeface="Arial"/>
              <a:buChar char="•"/>
            </a:pPr>
            <a:r>
              <a:rPr lang="en-US" sz="2692">
                <a:solidFill>
                  <a:srgbClr val="FFFFFF"/>
                </a:solidFill>
                <a:latin typeface="Canva Sans"/>
              </a:rPr>
              <a:t> Confusion matrix and sample photos from testing set shown.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11063128" y="674628"/>
            <a:ext cx="6065955" cy="7354795"/>
          </a:xfrm>
          <a:custGeom>
            <a:avLst/>
            <a:gdLst/>
            <a:ahLst/>
            <a:cxnLst/>
            <a:rect r="r" b="b" t="t" l="l"/>
            <a:pathLst>
              <a:path h="7354795" w="6065955">
                <a:moveTo>
                  <a:pt x="0" y="0"/>
                </a:moveTo>
                <a:lnTo>
                  <a:pt x="6065955" y="0"/>
                </a:lnTo>
                <a:lnTo>
                  <a:pt x="6065955" y="7354795"/>
                </a:lnTo>
                <a:lnTo>
                  <a:pt x="0" y="7354795"/>
                </a:lnTo>
                <a:lnTo>
                  <a:pt x="0" y="0"/>
                </a:lnTo>
                <a:close/>
              </a:path>
            </a:pathLst>
          </a:custGeom>
          <a:blipFill>
            <a:blip r:embed="rId2"/>
            <a:stretch>
              <a:fillRect l="0" t="0" r="0" b="0"/>
            </a:stretch>
          </a:blipFill>
        </p:spPr>
      </p:sp>
      <p:sp>
        <p:nvSpPr>
          <p:cNvPr name="TextBox 3" id="3"/>
          <p:cNvSpPr txBox="true"/>
          <p:nvPr/>
        </p:nvSpPr>
        <p:spPr>
          <a:xfrm rot="0">
            <a:off x="800388" y="971550"/>
            <a:ext cx="9430550" cy="6216458"/>
          </a:xfrm>
          <a:prstGeom prst="rect">
            <a:avLst/>
          </a:prstGeom>
        </p:spPr>
        <p:txBody>
          <a:bodyPr anchor="t" rtlCol="false" tIns="0" lIns="0" bIns="0" rIns="0">
            <a:spAutoFit/>
          </a:bodyPr>
          <a:lstStyle/>
          <a:p>
            <a:pPr>
              <a:lnSpc>
                <a:spcPts val="4213"/>
              </a:lnSpc>
            </a:pPr>
            <a:r>
              <a:rPr lang="en-US" sz="3009">
                <a:solidFill>
                  <a:srgbClr val="FFFFFF"/>
                </a:solidFill>
                <a:latin typeface="Canva Sans"/>
              </a:rPr>
              <a:t>SVM for Handwritten Digit Recognition</a:t>
            </a:r>
          </a:p>
          <a:p>
            <a:pPr>
              <a:lnSpc>
                <a:spcPts val="3507"/>
              </a:lnSpc>
            </a:pPr>
          </a:p>
          <a:p>
            <a:pPr>
              <a:lnSpc>
                <a:spcPts val="3507"/>
              </a:lnSpc>
            </a:pPr>
            <a:r>
              <a:rPr lang="en-US" sz="2505">
                <a:solidFill>
                  <a:srgbClr val="FFFFFF"/>
                </a:solidFill>
                <a:latin typeface="Canva Sans"/>
              </a:rPr>
              <a:t>Approach:</a:t>
            </a:r>
          </a:p>
          <a:p>
            <a:pPr marL="540888" indent="-270444" lvl="1">
              <a:lnSpc>
                <a:spcPts val="3507"/>
              </a:lnSpc>
              <a:buFont typeface="Arial"/>
              <a:buChar char="•"/>
            </a:pPr>
            <a:r>
              <a:rPr lang="en-US" sz="2505">
                <a:solidFill>
                  <a:srgbClr val="FFFFFF"/>
                </a:solidFill>
                <a:latin typeface="Canva Sans"/>
              </a:rPr>
              <a:t> Data Preprocessing: MNIST dataset loaded, reshaped, and normalized.</a:t>
            </a:r>
          </a:p>
          <a:p>
            <a:pPr marL="540888" indent="-270444" lvl="1">
              <a:lnSpc>
                <a:spcPts val="3507"/>
              </a:lnSpc>
              <a:buFont typeface="Arial"/>
              <a:buChar char="•"/>
            </a:pPr>
            <a:r>
              <a:rPr lang="en-US" sz="2505">
                <a:solidFill>
                  <a:srgbClr val="FFFFFF"/>
                </a:solidFill>
                <a:latin typeface="Canva Sans"/>
              </a:rPr>
              <a:t> Dimensionality Reduction: PCA applied to maintain 95% variance.</a:t>
            </a:r>
          </a:p>
          <a:p>
            <a:pPr marL="540888" indent="-270444" lvl="1">
              <a:lnSpc>
                <a:spcPts val="3507"/>
              </a:lnSpc>
              <a:buFont typeface="Arial"/>
              <a:buChar char="•"/>
            </a:pPr>
            <a:r>
              <a:rPr lang="en-US" sz="2505">
                <a:solidFill>
                  <a:srgbClr val="FFFFFF"/>
                </a:solidFill>
                <a:latin typeface="Canva Sans"/>
              </a:rPr>
              <a:t> Model Training: SVM classifier trained with RBF kernel and C=1.0.</a:t>
            </a:r>
          </a:p>
          <a:p>
            <a:pPr marL="540888" indent="-270444" lvl="1">
              <a:lnSpc>
                <a:spcPts val="3507"/>
              </a:lnSpc>
              <a:buFont typeface="Arial"/>
              <a:buChar char="•"/>
            </a:pPr>
            <a:r>
              <a:rPr lang="en-US" sz="2505">
                <a:solidFill>
                  <a:srgbClr val="FFFFFF"/>
                </a:solidFill>
                <a:latin typeface="Canva Sans"/>
              </a:rPr>
              <a:t> Prediction: Trained SVM used to predict test set labels.</a:t>
            </a:r>
          </a:p>
          <a:p>
            <a:pPr marL="540888" indent="-270444" lvl="1">
              <a:lnSpc>
                <a:spcPts val="3507"/>
              </a:lnSpc>
              <a:buFont typeface="Arial"/>
              <a:buChar char="•"/>
            </a:pPr>
            <a:r>
              <a:rPr lang="en-US" sz="2505">
                <a:solidFill>
                  <a:srgbClr val="FFFFFF"/>
                </a:solidFill>
                <a:latin typeface="Canva Sans"/>
              </a:rPr>
              <a:t> Performance Evaluation: Accuracy (98.32%) and classification report generated.</a:t>
            </a:r>
          </a:p>
          <a:p>
            <a:pPr>
              <a:lnSpc>
                <a:spcPts val="3507"/>
              </a:lnSpc>
            </a:pPr>
          </a:p>
          <a:p>
            <a:pPr>
              <a:lnSpc>
                <a:spcPts val="350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734299" y="4356023"/>
            <a:ext cx="7558564" cy="5682616"/>
          </a:xfrm>
          <a:custGeom>
            <a:avLst/>
            <a:gdLst/>
            <a:ahLst/>
            <a:cxnLst/>
            <a:rect r="r" b="b" t="t" l="l"/>
            <a:pathLst>
              <a:path h="5682616" w="7558564">
                <a:moveTo>
                  <a:pt x="0" y="0"/>
                </a:moveTo>
                <a:lnTo>
                  <a:pt x="7558564" y="0"/>
                </a:lnTo>
                <a:lnTo>
                  <a:pt x="7558564" y="5682616"/>
                </a:lnTo>
                <a:lnTo>
                  <a:pt x="0" y="5682616"/>
                </a:lnTo>
                <a:lnTo>
                  <a:pt x="0" y="0"/>
                </a:lnTo>
                <a:close/>
              </a:path>
            </a:pathLst>
          </a:custGeom>
          <a:blipFill>
            <a:blip r:embed="rId2"/>
            <a:stretch>
              <a:fillRect l="0" t="0" r="0" b="0"/>
            </a:stretch>
          </a:blipFill>
        </p:spPr>
      </p:sp>
      <p:sp>
        <p:nvSpPr>
          <p:cNvPr name="Freeform 3" id="3"/>
          <p:cNvSpPr/>
          <p:nvPr/>
        </p:nvSpPr>
        <p:spPr>
          <a:xfrm flipH="false" flipV="false" rot="0">
            <a:off x="8535370" y="5514293"/>
            <a:ext cx="9424225" cy="3117465"/>
          </a:xfrm>
          <a:custGeom>
            <a:avLst/>
            <a:gdLst/>
            <a:ahLst/>
            <a:cxnLst/>
            <a:rect r="r" b="b" t="t" l="l"/>
            <a:pathLst>
              <a:path h="3117465" w="9424225">
                <a:moveTo>
                  <a:pt x="0" y="0"/>
                </a:moveTo>
                <a:lnTo>
                  <a:pt x="9424224" y="0"/>
                </a:lnTo>
                <a:lnTo>
                  <a:pt x="9424224" y="3117465"/>
                </a:lnTo>
                <a:lnTo>
                  <a:pt x="0" y="3117465"/>
                </a:lnTo>
                <a:lnTo>
                  <a:pt x="0" y="0"/>
                </a:lnTo>
                <a:close/>
              </a:path>
            </a:pathLst>
          </a:custGeom>
          <a:blipFill>
            <a:blip r:embed="rId3"/>
            <a:stretch>
              <a:fillRect l="0" t="0" r="0" b="0"/>
            </a:stretch>
          </a:blipFill>
        </p:spPr>
      </p:sp>
      <p:sp>
        <p:nvSpPr>
          <p:cNvPr name="TextBox 4" id="4"/>
          <p:cNvSpPr txBox="true"/>
          <p:nvPr/>
        </p:nvSpPr>
        <p:spPr>
          <a:xfrm rot="0">
            <a:off x="266480" y="266863"/>
            <a:ext cx="14086582" cy="3798570"/>
          </a:xfrm>
          <a:prstGeom prst="rect">
            <a:avLst/>
          </a:prstGeom>
        </p:spPr>
        <p:txBody>
          <a:bodyPr anchor="t" rtlCol="false" tIns="0" lIns="0" bIns="0" rIns="0">
            <a:spAutoFit/>
          </a:bodyPr>
          <a:lstStyle/>
          <a:p>
            <a:pPr>
              <a:lnSpc>
                <a:spcPts val="3779"/>
              </a:lnSpc>
            </a:pPr>
            <a:r>
              <a:rPr lang="en-US" sz="2700">
                <a:solidFill>
                  <a:srgbClr val="FFFFFF"/>
                </a:solidFill>
                <a:latin typeface="Canva Sans"/>
              </a:rPr>
              <a:t>Visualisation:</a:t>
            </a:r>
          </a:p>
          <a:p>
            <a:pPr marL="582930" indent="-291465" lvl="1">
              <a:lnSpc>
                <a:spcPts val="3779"/>
              </a:lnSpc>
              <a:buFont typeface="Arial"/>
              <a:buChar char="•"/>
            </a:pPr>
            <a:r>
              <a:rPr lang="en-US" sz="2700">
                <a:solidFill>
                  <a:srgbClr val="FFFFFF"/>
                </a:solidFill>
                <a:latin typeface="Canva Sans"/>
              </a:rPr>
              <a:t>Confusion matrix plotted using Seaborn's heatmap.</a:t>
            </a:r>
          </a:p>
          <a:p>
            <a:pPr marL="582930" indent="-291465" lvl="1">
              <a:lnSpc>
                <a:spcPts val="3779"/>
              </a:lnSpc>
              <a:buFont typeface="Arial"/>
              <a:buChar char="•"/>
            </a:pPr>
            <a:r>
              <a:rPr lang="en-US" sz="2700">
                <a:solidFill>
                  <a:srgbClr val="FFFFFF"/>
                </a:solidFill>
                <a:latin typeface="Canva Sans"/>
              </a:rPr>
              <a:t> Grid showing sample photos from testing set with true and predicted labels.</a:t>
            </a:r>
          </a:p>
          <a:p>
            <a:pPr>
              <a:lnSpc>
                <a:spcPts val="3779"/>
              </a:lnSpc>
            </a:pPr>
          </a:p>
          <a:p>
            <a:pPr>
              <a:lnSpc>
                <a:spcPts val="3779"/>
              </a:lnSpc>
            </a:pPr>
            <a:r>
              <a:rPr lang="en-US" sz="2700">
                <a:solidFill>
                  <a:srgbClr val="FFFFFF"/>
                </a:solidFill>
                <a:latin typeface="Canva Sans"/>
              </a:rPr>
              <a:t>Explanation:</a:t>
            </a:r>
          </a:p>
          <a:p>
            <a:pPr marL="582930" indent="-291465" lvl="1">
              <a:lnSpc>
                <a:spcPts val="3779"/>
              </a:lnSpc>
              <a:buFont typeface="Arial"/>
              <a:buChar char="•"/>
            </a:pPr>
            <a:r>
              <a:rPr lang="en-US" sz="2700">
                <a:solidFill>
                  <a:srgbClr val="FFFFFF"/>
                </a:solidFill>
                <a:latin typeface="Canva Sans"/>
              </a:rPr>
              <a:t>SVM excels in classification, particularly with complex decision boundaries.</a:t>
            </a:r>
          </a:p>
          <a:p>
            <a:pPr marL="582930" indent="-291465" lvl="1">
              <a:lnSpc>
                <a:spcPts val="3779"/>
              </a:lnSpc>
              <a:buFont typeface="Arial"/>
              <a:buChar char="•"/>
            </a:pPr>
            <a:r>
              <a:rPr lang="en-US" sz="2700">
                <a:solidFill>
                  <a:srgbClr val="FFFFFF"/>
                </a:solidFill>
                <a:latin typeface="Canva Sans"/>
              </a:rPr>
              <a:t> PCA balances information preservation and computational efficiency.</a:t>
            </a:r>
          </a:p>
          <a:p>
            <a:pPr marL="582930" indent="-291465" lvl="1">
              <a:lnSpc>
                <a:spcPts val="3779"/>
              </a:lnSpc>
              <a:buFont typeface="Arial"/>
              <a:buChar char="•"/>
            </a:pPr>
            <a:r>
              <a:rPr lang="en-US" sz="2700">
                <a:solidFill>
                  <a:srgbClr val="FFFFFF"/>
                </a:solidFill>
                <a:latin typeface="Canva Sans"/>
              </a:rPr>
              <a:t>Tuning regularization parameter (C) and kernel choice optimize SVM performance.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3301940">
            <a:off x="-2517609" y="1019131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853017" y="1348582"/>
            <a:ext cx="9124293" cy="4583964"/>
          </a:xfrm>
          <a:custGeom>
            <a:avLst/>
            <a:gdLst/>
            <a:ahLst/>
            <a:cxnLst/>
            <a:rect r="r" b="b" t="t" l="l"/>
            <a:pathLst>
              <a:path h="4583964" w="9124293">
                <a:moveTo>
                  <a:pt x="0" y="0"/>
                </a:moveTo>
                <a:lnTo>
                  <a:pt x="9124293" y="0"/>
                </a:lnTo>
                <a:lnTo>
                  <a:pt x="9124293" y="4583964"/>
                </a:lnTo>
                <a:lnTo>
                  <a:pt x="0" y="4583964"/>
                </a:lnTo>
                <a:lnTo>
                  <a:pt x="0" y="0"/>
                </a:lnTo>
                <a:close/>
              </a:path>
            </a:pathLst>
          </a:custGeom>
          <a:blipFill>
            <a:blip r:embed="rId5"/>
            <a:stretch>
              <a:fillRect l="-1399" t="0" r="-1399" b="0"/>
            </a:stretch>
          </a:blipFill>
        </p:spPr>
      </p:sp>
      <p:sp>
        <p:nvSpPr>
          <p:cNvPr name="TextBox 5" id="5"/>
          <p:cNvSpPr txBox="true"/>
          <p:nvPr/>
        </p:nvSpPr>
        <p:spPr>
          <a:xfrm rot="0">
            <a:off x="196528" y="415789"/>
            <a:ext cx="8947472" cy="8634200"/>
          </a:xfrm>
          <a:prstGeom prst="rect">
            <a:avLst/>
          </a:prstGeom>
        </p:spPr>
        <p:txBody>
          <a:bodyPr anchor="t" rtlCol="false" tIns="0" lIns="0" bIns="0" rIns="0">
            <a:spAutoFit/>
          </a:bodyPr>
          <a:lstStyle/>
          <a:p>
            <a:pPr>
              <a:lnSpc>
                <a:spcPts val="4317"/>
              </a:lnSpc>
            </a:pPr>
            <a:r>
              <a:rPr lang="en-US" sz="3083">
                <a:solidFill>
                  <a:srgbClr val="FFFFFF"/>
                </a:solidFill>
                <a:latin typeface="Canva Sans"/>
              </a:rPr>
              <a:t>Neural Network for Digit Classification</a:t>
            </a:r>
          </a:p>
          <a:p>
            <a:pPr>
              <a:lnSpc>
                <a:spcPts val="2843"/>
              </a:lnSpc>
            </a:pPr>
          </a:p>
          <a:p>
            <a:pPr>
              <a:lnSpc>
                <a:spcPts val="3393"/>
              </a:lnSpc>
            </a:pPr>
            <a:r>
              <a:rPr lang="en-US" sz="2423">
                <a:solidFill>
                  <a:srgbClr val="FFFFFF"/>
                </a:solidFill>
                <a:latin typeface="Canva Sans"/>
              </a:rPr>
              <a:t>Task Overview:</a:t>
            </a:r>
          </a:p>
          <a:p>
            <a:pPr marL="523307" indent="-261653" lvl="1">
              <a:lnSpc>
                <a:spcPts val="3393"/>
              </a:lnSpc>
              <a:buFont typeface="Arial"/>
              <a:buChar char="•"/>
            </a:pPr>
            <a:r>
              <a:rPr lang="en-US" sz="2423">
                <a:solidFill>
                  <a:srgbClr val="FFFFFF"/>
                </a:solidFill>
                <a:latin typeface="Canva Sans"/>
              </a:rPr>
              <a:t> Data Preparation: MNIST dataset loaded and pixel values scaled.</a:t>
            </a:r>
          </a:p>
          <a:p>
            <a:pPr marL="523307" indent="-261653" lvl="1">
              <a:lnSpc>
                <a:spcPts val="3393"/>
              </a:lnSpc>
              <a:buFont typeface="Arial"/>
              <a:buChar char="•"/>
            </a:pPr>
            <a:r>
              <a:rPr lang="en-US" sz="2423">
                <a:solidFill>
                  <a:srgbClr val="FFFFFF"/>
                </a:solidFill>
                <a:latin typeface="Canva Sans"/>
              </a:rPr>
              <a:t>Model Design: Simple architecture with one hidden layer.</a:t>
            </a:r>
          </a:p>
          <a:p>
            <a:pPr marL="523307" indent="-261653" lvl="1">
              <a:lnSpc>
                <a:spcPts val="3393"/>
              </a:lnSpc>
              <a:buFont typeface="Arial"/>
              <a:buChar char="•"/>
            </a:pPr>
            <a:r>
              <a:rPr lang="en-US" sz="2423">
                <a:solidFill>
                  <a:srgbClr val="FFFFFF"/>
                </a:solidFill>
                <a:latin typeface="Canva Sans"/>
              </a:rPr>
              <a:t>Training: Utilized early stopping to prevent overfitting.</a:t>
            </a:r>
          </a:p>
          <a:p>
            <a:pPr marL="523307" indent="-261653" lvl="1">
              <a:lnSpc>
                <a:spcPts val="3393"/>
              </a:lnSpc>
              <a:buFont typeface="Arial"/>
              <a:buChar char="•"/>
            </a:pPr>
            <a:r>
              <a:rPr lang="en-US" sz="2423">
                <a:solidFill>
                  <a:srgbClr val="FFFFFF"/>
                </a:solidFill>
                <a:latin typeface="Canva Sans"/>
              </a:rPr>
              <a:t>Evaluation: Achieved ~98% accuracy on test set.</a:t>
            </a:r>
          </a:p>
          <a:p>
            <a:pPr>
              <a:lnSpc>
                <a:spcPts val="3393"/>
              </a:lnSpc>
            </a:pPr>
            <a:r>
              <a:rPr lang="en-US" sz="2423">
                <a:solidFill>
                  <a:srgbClr val="FFFFFF"/>
                </a:solidFill>
                <a:latin typeface="Canva Sans"/>
              </a:rPr>
              <a:t>Observations:</a:t>
            </a:r>
          </a:p>
          <a:p>
            <a:pPr marL="523307" indent="-261653" lvl="1">
              <a:lnSpc>
                <a:spcPts val="3393"/>
              </a:lnSpc>
              <a:buFont typeface="Arial"/>
              <a:buChar char="•"/>
            </a:pPr>
            <a:r>
              <a:rPr lang="en-US" sz="2423">
                <a:solidFill>
                  <a:srgbClr val="FFFFFF"/>
                </a:solidFill>
                <a:latin typeface="Canva Sans"/>
              </a:rPr>
              <a:t>High Accuracy: Demonstrated effective digit classification.</a:t>
            </a:r>
          </a:p>
          <a:p>
            <a:pPr marL="523307" indent="-261653" lvl="1">
              <a:lnSpc>
                <a:spcPts val="3393"/>
              </a:lnSpc>
              <a:buFont typeface="Arial"/>
              <a:buChar char="•"/>
            </a:pPr>
            <a:r>
              <a:rPr lang="en-US" sz="2423">
                <a:solidFill>
                  <a:srgbClr val="FFFFFF"/>
                </a:solidFill>
                <a:latin typeface="Canva Sans"/>
              </a:rPr>
              <a:t>Generalisation: Model performed well unseen data.</a:t>
            </a:r>
          </a:p>
          <a:p>
            <a:pPr>
              <a:lnSpc>
                <a:spcPts val="3393"/>
              </a:lnSpc>
            </a:pPr>
          </a:p>
          <a:p>
            <a:pPr>
              <a:lnSpc>
                <a:spcPts val="3393"/>
              </a:lnSpc>
            </a:pPr>
            <a:r>
              <a:rPr lang="en-US" sz="2423">
                <a:solidFill>
                  <a:srgbClr val="FFFFFF"/>
                </a:solidFill>
                <a:latin typeface="Canva Sans"/>
              </a:rPr>
              <a:t>Conclusion:</a:t>
            </a:r>
          </a:p>
          <a:p>
            <a:pPr marL="523307" indent="-261653" lvl="1">
              <a:lnSpc>
                <a:spcPts val="3393"/>
              </a:lnSpc>
              <a:buFont typeface="Arial"/>
              <a:buChar char="•"/>
            </a:pPr>
            <a:r>
              <a:rPr lang="en-US" sz="2423">
                <a:solidFill>
                  <a:srgbClr val="FFFFFF"/>
                </a:solidFill>
                <a:latin typeface="Canva Sans"/>
              </a:rPr>
              <a:t>Successfully trained neural network for digit categorization.</a:t>
            </a:r>
          </a:p>
          <a:p>
            <a:pPr marL="523307" indent="-261653" lvl="1">
              <a:lnSpc>
                <a:spcPts val="3393"/>
              </a:lnSpc>
              <a:buFont typeface="Arial"/>
              <a:buChar char="•"/>
            </a:pPr>
            <a:r>
              <a:rPr lang="en-US" sz="2423">
                <a:solidFill>
                  <a:srgbClr val="FFFFFF"/>
                </a:solidFill>
                <a:latin typeface="Canva Sans"/>
              </a:rPr>
              <a:t>Further optimization possible for increased accuracy.</a:t>
            </a:r>
          </a:p>
          <a:p>
            <a:pPr marL="523307" indent="-261653" lvl="1">
              <a:lnSpc>
                <a:spcPts val="3393"/>
              </a:lnSpc>
              <a:buFont typeface="Arial"/>
              <a:buChar char="•"/>
            </a:pPr>
            <a:r>
              <a:rPr lang="en-US" sz="2423">
                <a:solidFill>
                  <a:srgbClr val="FFFFFF"/>
                </a:solidFill>
                <a:latin typeface="Canva Sans"/>
              </a:rPr>
              <a:t> Consider trade-offs between complexity and generalization.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12108574" y="1741117"/>
            <a:ext cx="5517490" cy="5180829"/>
          </a:xfrm>
          <a:custGeom>
            <a:avLst/>
            <a:gdLst/>
            <a:ahLst/>
            <a:cxnLst/>
            <a:rect r="r" b="b" t="t" l="l"/>
            <a:pathLst>
              <a:path h="5180829" w="5517490">
                <a:moveTo>
                  <a:pt x="0" y="0"/>
                </a:moveTo>
                <a:lnTo>
                  <a:pt x="5517489" y="0"/>
                </a:lnTo>
                <a:lnTo>
                  <a:pt x="5517489" y="5180829"/>
                </a:lnTo>
                <a:lnTo>
                  <a:pt x="0" y="5180829"/>
                </a:lnTo>
                <a:lnTo>
                  <a:pt x="0" y="0"/>
                </a:lnTo>
                <a:close/>
              </a:path>
            </a:pathLst>
          </a:custGeom>
          <a:blipFill>
            <a:blip r:embed="rId2"/>
            <a:stretch>
              <a:fillRect l="0" t="0" r="0" b="0"/>
            </a:stretch>
          </a:blipFill>
        </p:spPr>
      </p:sp>
      <p:sp>
        <p:nvSpPr>
          <p:cNvPr name="TextBox 3" id="3"/>
          <p:cNvSpPr txBox="true"/>
          <p:nvPr/>
        </p:nvSpPr>
        <p:spPr>
          <a:xfrm rot="0">
            <a:off x="244228" y="57189"/>
            <a:ext cx="12317016" cy="9758131"/>
          </a:xfrm>
          <a:prstGeom prst="rect">
            <a:avLst/>
          </a:prstGeom>
        </p:spPr>
        <p:txBody>
          <a:bodyPr anchor="t" rtlCol="false" tIns="0" lIns="0" bIns="0" rIns="0">
            <a:spAutoFit/>
          </a:bodyPr>
          <a:lstStyle/>
          <a:p>
            <a:pPr>
              <a:lnSpc>
                <a:spcPts val="4440"/>
              </a:lnSpc>
            </a:pPr>
            <a:r>
              <a:rPr lang="en-US" sz="3171">
                <a:solidFill>
                  <a:srgbClr val="FFFFFF"/>
                </a:solidFill>
                <a:latin typeface="Canva Sans"/>
              </a:rPr>
              <a:t>CNN for Digit Classification</a:t>
            </a:r>
          </a:p>
          <a:p>
            <a:pPr>
              <a:lnSpc>
                <a:spcPts val="3460"/>
              </a:lnSpc>
            </a:pPr>
          </a:p>
          <a:p>
            <a:pPr>
              <a:lnSpc>
                <a:spcPts val="3460"/>
              </a:lnSpc>
            </a:pPr>
            <a:r>
              <a:rPr lang="en-US" sz="2471">
                <a:solidFill>
                  <a:srgbClr val="FFFFFF"/>
                </a:solidFill>
                <a:latin typeface="Canva Sans"/>
              </a:rPr>
              <a:t>Explanation:</a:t>
            </a:r>
          </a:p>
          <a:p>
            <a:pPr marL="533621" indent="-266810" lvl="1">
              <a:lnSpc>
                <a:spcPts val="3460"/>
              </a:lnSpc>
              <a:buFont typeface="Arial"/>
              <a:buChar char="•"/>
            </a:pPr>
            <a:r>
              <a:rPr lang="en-US" sz="2471">
                <a:solidFill>
                  <a:srgbClr val="FFFFFF"/>
                </a:solidFill>
                <a:latin typeface="Canva Sans"/>
              </a:rPr>
              <a:t> Objective: Developed CNN to classify MNIST handwritten digits.</a:t>
            </a:r>
          </a:p>
          <a:p>
            <a:pPr marL="533621" indent="-266810" lvl="1">
              <a:lnSpc>
                <a:spcPts val="3460"/>
              </a:lnSpc>
              <a:buFont typeface="Arial"/>
              <a:buChar char="•"/>
            </a:pPr>
            <a:r>
              <a:rPr lang="en-US" sz="2471">
                <a:solidFill>
                  <a:srgbClr val="FFFFFF"/>
                </a:solidFill>
                <a:latin typeface="Canva Sans"/>
              </a:rPr>
              <a:t> Data Prep: Reshaped images, scaled pixel values.</a:t>
            </a:r>
          </a:p>
          <a:p>
            <a:pPr marL="533621" indent="-266810" lvl="1">
              <a:lnSpc>
                <a:spcPts val="3460"/>
              </a:lnSpc>
              <a:buFont typeface="Arial"/>
              <a:buChar char="•"/>
            </a:pPr>
            <a:r>
              <a:rPr lang="en-US" sz="2471">
                <a:solidFill>
                  <a:srgbClr val="FFFFFF"/>
                </a:solidFill>
                <a:latin typeface="Canva Sans"/>
              </a:rPr>
              <a:t>Model: CNN with convolutional, pooling, dense layers.</a:t>
            </a:r>
          </a:p>
          <a:p>
            <a:pPr marL="533621" indent="-266810" lvl="1">
              <a:lnSpc>
                <a:spcPts val="3460"/>
              </a:lnSpc>
              <a:buFont typeface="Arial"/>
              <a:buChar char="•"/>
            </a:pPr>
            <a:r>
              <a:rPr lang="en-US" sz="2471">
                <a:solidFill>
                  <a:srgbClr val="FFFFFF"/>
                </a:solidFill>
                <a:latin typeface="Canva Sans"/>
              </a:rPr>
              <a:t>Compilation: Used Adam optimizer, sparse categorical cross-entropy loss.</a:t>
            </a:r>
          </a:p>
          <a:p>
            <a:pPr marL="533621" indent="-266810" lvl="1">
              <a:lnSpc>
                <a:spcPts val="3460"/>
              </a:lnSpc>
              <a:buFont typeface="Arial"/>
              <a:buChar char="•"/>
            </a:pPr>
            <a:r>
              <a:rPr lang="en-US" sz="2471">
                <a:solidFill>
                  <a:srgbClr val="FFFFFF"/>
                </a:solidFill>
                <a:latin typeface="Canva Sans"/>
              </a:rPr>
              <a:t> Training: Trained on 75% training data, applied early stopping.</a:t>
            </a:r>
          </a:p>
          <a:p>
            <a:pPr marL="533621" indent="-266810" lvl="1">
              <a:lnSpc>
                <a:spcPts val="3460"/>
              </a:lnSpc>
              <a:buFont typeface="Arial"/>
              <a:buChar char="•"/>
            </a:pPr>
            <a:r>
              <a:rPr lang="en-US" sz="2471">
                <a:solidFill>
                  <a:srgbClr val="FFFFFF"/>
                </a:solidFill>
                <a:latin typeface="Canva Sans"/>
              </a:rPr>
              <a:t> Evaluation: Achieved ~99% accuracy on test set.</a:t>
            </a:r>
          </a:p>
          <a:p>
            <a:pPr>
              <a:lnSpc>
                <a:spcPts val="3460"/>
              </a:lnSpc>
            </a:pPr>
          </a:p>
          <a:p>
            <a:pPr>
              <a:lnSpc>
                <a:spcPts val="3460"/>
              </a:lnSpc>
            </a:pPr>
            <a:r>
              <a:rPr lang="en-US" sz="2471">
                <a:solidFill>
                  <a:srgbClr val="FFFFFF"/>
                </a:solidFill>
                <a:latin typeface="Canva Sans"/>
              </a:rPr>
              <a:t>Observations:</a:t>
            </a:r>
          </a:p>
          <a:p>
            <a:pPr marL="533621" indent="-266810" lvl="1">
              <a:lnSpc>
                <a:spcPts val="3460"/>
              </a:lnSpc>
              <a:buFont typeface="Arial"/>
              <a:buChar char="•"/>
            </a:pPr>
            <a:r>
              <a:rPr lang="en-US" sz="2471">
                <a:solidFill>
                  <a:srgbClr val="FFFFFF"/>
                </a:solidFill>
                <a:latin typeface="Canva Sans"/>
              </a:rPr>
              <a:t> High Accuracy: ~99% accuracy achieved.</a:t>
            </a:r>
          </a:p>
          <a:p>
            <a:pPr marL="533621" indent="-266810" lvl="1">
              <a:lnSpc>
                <a:spcPts val="3460"/>
              </a:lnSpc>
              <a:buFont typeface="Arial"/>
              <a:buChar char="•"/>
            </a:pPr>
            <a:r>
              <a:rPr lang="en-US" sz="2471">
                <a:solidFill>
                  <a:srgbClr val="FFFFFF"/>
                </a:solidFill>
                <a:latin typeface="Canva Sans"/>
              </a:rPr>
              <a:t> Feature Extraction: Convolutional layers extract relevant information.</a:t>
            </a:r>
          </a:p>
          <a:p>
            <a:pPr>
              <a:lnSpc>
                <a:spcPts val="3460"/>
              </a:lnSpc>
            </a:pPr>
          </a:p>
          <a:p>
            <a:pPr>
              <a:lnSpc>
                <a:spcPts val="3460"/>
              </a:lnSpc>
            </a:pPr>
            <a:r>
              <a:rPr lang="en-US" sz="2471">
                <a:solidFill>
                  <a:srgbClr val="FFFFFF"/>
                </a:solidFill>
                <a:latin typeface="Canva Sans"/>
              </a:rPr>
              <a:t>Reasoning:</a:t>
            </a:r>
          </a:p>
          <a:p>
            <a:pPr marL="533621" indent="-266810" lvl="1">
              <a:lnSpc>
                <a:spcPts val="3460"/>
              </a:lnSpc>
              <a:buFont typeface="Arial"/>
              <a:buChar char="•"/>
            </a:pPr>
            <a:r>
              <a:rPr lang="en-US" sz="2471">
                <a:solidFill>
                  <a:srgbClr val="FFFFFF"/>
                </a:solidFill>
                <a:latin typeface="Canva Sans"/>
              </a:rPr>
              <a:t> Hierarchical Features: Layers capture low-level to complex patterns.</a:t>
            </a:r>
          </a:p>
          <a:p>
            <a:pPr marL="533621" indent="-266810" lvl="1">
              <a:lnSpc>
                <a:spcPts val="3460"/>
              </a:lnSpc>
              <a:buFont typeface="Arial"/>
              <a:buChar char="•"/>
            </a:pPr>
            <a:r>
              <a:rPr lang="en-US" sz="2471">
                <a:solidFill>
                  <a:srgbClr val="FFFFFF"/>
                </a:solidFill>
                <a:latin typeface="Canva Sans"/>
              </a:rPr>
              <a:t>-Regularization: Dropout or batch normalization could improve generalization.</a:t>
            </a:r>
          </a:p>
          <a:p>
            <a:pPr>
              <a:lnSpc>
                <a:spcPts val="3460"/>
              </a:lnSpc>
            </a:pPr>
          </a:p>
          <a:p>
            <a:pPr>
              <a:lnSpc>
                <a:spcPts val="3460"/>
              </a:lnSpc>
            </a:pPr>
            <a:r>
              <a:rPr lang="en-US" sz="2471">
                <a:solidFill>
                  <a:srgbClr val="FFFFFF"/>
                </a:solidFill>
                <a:latin typeface="Canva Sans"/>
              </a:rPr>
              <a:t>Conclusion:</a:t>
            </a:r>
          </a:p>
          <a:p>
            <a:pPr marL="533621" indent="-266810" lvl="1">
              <a:lnSpc>
                <a:spcPts val="3460"/>
              </a:lnSpc>
              <a:buFont typeface="Arial"/>
              <a:buChar char="•"/>
            </a:pPr>
            <a:r>
              <a:rPr lang="en-US" sz="2471">
                <a:solidFill>
                  <a:srgbClr val="FFFFFF"/>
                </a:solidFill>
                <a:latin typeface="Canva Sans"/>
              </a:rPr>
              <a:t> CNNs excel in image categorization.</a:t>
            </a:r>
          </a:p>
          <a:p>
            <a:pPr marL="533621" indent="-266810" lvl="1">
              <a:lnSpc>
                <a:spcPts val="3460"/>
              </a:lnSpc>
              <a:buFont typeface="Arial"/>
              <a:buChar char="•"/>
            </a:pPr>
            <a:r>
              <a:rPr lang="en-US" sz="2471">
                <a:solidFill>
                  <a:srgbClr val="FFFFFF"/>
                </a:solidFill>
                <a:latin typeface="Canva Sans"/>
              </a:rPr>
              <a:t>Further optimization possible through hyperparameter adjustments.</a:t>
            </a:r>
          </a:p>
          <a:p>
            <a:pPr marL="533621" indent="-266810" lvl="1">
              <a:lnSpc>
                <a:spcPts val="3460"/>
              </a:lnSpc>
              <a:buFont typeface="Arial"/>
              <a:buChar char="•"/>
            </a:pPr>
            <a:r>
              <a:rPr lang="en-US" sz="2471">
                <a:solidFill>
                  <a:srgbClr val="FFFFFF"/>
                </a:solidFill>
                <a:latin typeface="Canva Sans"/>
              </a:rPr>
              <a:t>Understanding CNN architectures crucial for effective image recognition.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493922" y="3229458"/>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97098" y="3332633"/>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a:t>
              </a:r>
            </a:p>
          </p:txBody>
        </p:sp>
      </p:grpSp>
      <p:sp>
        <p:nvSpPr>
          <p:cNvPr name="Freeform 6" id="6"/>
          <p:cNvSpPr/>
          <p:nvPr/>
        </p:nvSpPr>
        <p:spPr>
          <a:xfrm flipH="false" flipV="false" rot="0">
            <a:off x="6493922" y="4794727"/>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597098" y="4897902"/>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2</a:t>
              </a:r>
            </a:p>
          </p:txBody>
        </p:sp>
      </p:grpSp>
      <p:sp>
        <p:nvSpPr>
          <p:cNvPr name="Freeform 10" id="10"/>
          <p:cNvSpPr/>
          <p:nvPr/>
        </p:nvSpPr>
        <p:spPr>
          <a:xfrm flipH="false" flipV="false" rot="0">
            <a:off x="6493922" y="6359995"/>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597098" y="6463171"/>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3</a:t>
              </a:r>
            </a:p>
          </p:txBody>
        </p:sp>
      </p:grpSp>
      <p:sp>
        <p:nvSpPr>
          <p:cNvPr name="Freeform 14" id="14"/>
          <p:cNvSpPr/>
          <p:nvPr/>
        </p:nvSpPr>
        <p:spPr>
          <a:xfrm flipH="false" flipV="false" rot="0">
            <a:off x="6493922" y="7925264"/>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6597098" y="8028440"/>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4</a:t>
              </a:r>
            </a:p>
          </p:txBody>
        </p:sp>
      </p:grpSp>
      <p:sp>
        <p:nvSpPr>
          <p:cNvPr name="Freeform 18" id="18"/>
          <p:cNvSpPr/>
          <p:nvPr/>
        </p:nvSpPr>
        <p:spPr>
          <a:xfrm flipH="false" flipV="false" rot="0">
            <a:off x="12148074" y="3229458"/>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251249" y="3332633"/>
            <a:ext cx="798234" cy="7982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5</a:t>
              </a:r>
            </a:p>
          </p:txBody>
        </p:sp>
      </p:grpSp>
      <p:sp>
        <p:nvSpPr>
          <p:cNvPr name="TextBox 22" id="22"/>
          <p:cNvSpPr txBox="true"/>
          <p:nvPr/>
        </p:nvSpPr>
        <p:spPr>
          <a:xfrm rot="0">
            <a:off x="1028700" y="3323125"/>
            <a:ext cx="3732142"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GROUP</a:t>
            </a:r>
          </a:p>
        </p:txBody>
      </p:sp>
      <p:sp>
        <p:nvSpPr>
          <p:cNvPr name="TextBox 23" id="23"/>
          <p:cNvSpPr txBox="true"/>
          <p:nvPr/>
        </p:nvSpPr>
        <p:spPr>
          <a:xfrm rot="0">
            <a:off x="8033270" y="3488545"/>
            <a:ext cx="3562353" cy="405765"/>
          </a:xfrm>
          <a:prstGeom prst="rect">
            <a:avLst/>
          </a:prstGeom>
        </p:spPr>
        <p:txBody>
          <a:bodyPr anchor="t" rtlCol="false" tIns="0" lIns="0" bIns="0" rIns="0">
            <a:spAutoFit/>
          </a:bodyPr>
          <a:lstStyle/>
          <a:p>
            <a:pPr>
              <a:lnSpc>
                <a:spcPts val="3359"/>
              </a:lnSpc>
            </a:pPr>
            <a:r>
              <a:rPr lang="en-US" sz="2400" u="sng">
                <a:solidFill>
                  <a:srgbClr val="01003B"/>
                </a:solidFill>
                <a:latin typeface="IBM Plex Sans"/>
              </a:rPr>
              <a:t>V.SUJAY</a:t>
            </a:r>
          </a:p>
        </p:txBody>
      </p:sp>
      <p:sp>
        <p:nvSpPr>
          <p:cNvPr name="TextBox 24" id="24"/>
          <p:cNvSpPr txBox="true"/>
          <p:nvPr/>
        </p:nvSpPr>
        <p:spPr>
          <a:xfrm rot="0">
            <a:off x="8042795" y="5053814"/>
            <a:ext cx="3562353" cy="405765"/>
          </a:xfrm>
          <a:prstGeom prst="rect">
            <a:avLst/>
          </a:prstGeom>
        </p:spPr>
        <p:txBody>
          <a:bodyPr anchor="t" rtlCol="false" tIns="0" lIns="0" bIns="0" rIns="0">
            <a:spAutoFit/>
          </a:bodyPr>
          <a:lstStyle/>
          <a:p>
            <a:pPr>
              <a:lnSpc>
                <a:spcPts val="3359"/>
              </a:lnSpc>
            </a:pPr>
            <a:r>
              <a:rPr lang="en-US" sz="2400" u="sng">
                <a:solidFill>
                  <a:srgbClr val="01003B"/>
                </a:solidFill>
                <a:latin typeface="IBM Plex Sans"/>
              </a:rPr>
              <a:t>B.SRI KOWSHIKA RAJ</a:t>
            </a:r>
          </a:p>
        </p:txBody>
      </p:sp>
      <p:sp>
        <p:nvSpPr>
          <p:cNvPr name="TextBox 25" id="25"/>
          <p:cNvSpPr txBox="true"/>
          <p:nvPr/>
        </p:nvSpPr>
        <p:spPr>
          <a:xfrm rot="0">
            <a:off x="8042795" y="6619083"/>
            <a:ext cx="3562353" cy="405765"/>
          </a:xfrm>
          <a:prstGeom prst="rect">
            <a:avLst/>
          </a:prstGeom>
        </p:spPr>
        <p:txBody>
          <a:bodyPr anchor="t" rtlCol="false" tIns="0" lIns="0" bIns="0" rIns="0">
            <a:spAutoFit/>
          </a:bodyPr>
          <a:lstStyle/>
          <a:p>
            <a:pPr>
              <a:lnSpc>
                <a:spcPts val="3359"/>
              </a:lnSpc>
            </a:pPr>
            <a:r>
              <a:rPr lang="en-US" sz="2400" u="sng">
                <a:solidFill>
                  <a:srgbClr val="01003B"/>
                </a:solidFill>
                <a:latin typeface="IBM Plex Sans"/>
              </a:rPr>
              <a:t>Y MANOJ</a:t>
            </a:r>
          </a:p>
        </p:txBody>
      </p:sp>
      <p:sp>
        <p:nvSpPr>
          <p:cNvPr name="TextBox 26" id="26"/>
          <p:cNvSpPr txBox="true"/>
          <p:nvPr/>
        </p:nvSpPr>
        <p:spPr>
          <a:xfrm rot="0">
            <a:off x="8042795" y="8184352"/>
            <a:ext cx="3562353" cy="405765"/>
          </a:xfrm>
          <a:prstGeom prst="rect">
            <a:avLst/>
          </a:prstGeom>
        </p:spPr>
        <p:txBody>
          <a:bodyPr anchor="t" rtlCol="false" tIns="0" lIns="0" bIns="0" rIns="0">
            <a:spAutoFit/>
          </a:bodyPr>
          <a:lstStyle/>
          <a:p>
            <a:pPr>
              <a:lnSpc>
                <a:spcPts val="3359"/>
              </a:lnSpc>
            </a:pPr>
            <a:r>
              <a:rPr lang="en-US" sz="2400" u="sng">
                <a:solidFill>
                  <a:srgbClr val="01003B"/>
                </a:solidFill>
                <a:latin typeface="IBM Plex Sans"/>
              </a:rPr>
              <a:t>M SURESH</a:t>
            </a:r>
          </a:p>
        </p:txBody>
      </p:sp>
      <p:sp>
        <p:nvSpPr>
          <p:cNvPr name="TextBox 27" id="27"/>
          <p:cNvSpPr txBox="true"/>
          <p:nvPr/>
        </p:nvSpPr>
        <p:spPr>
          <a:xfrm rot="0">
            <a:off x="13696947" y="3488545"/>
            <a:ext cx="3562353" cy="405765"/>
          </a:xfrm>
          <a:prstGeom prst="rect">
            <a:avLst/>
          </a:prstGeom>
        </p:spPr>
        <p:txBody>
          <a:bodyPr anchor="t" rtlCol="false" tIns="0" lIns="0" bIns="0" rIns="0">
            <a:spAutoFit/>
          </a:bodyPr>
          <a:lstStyle/>
          <a:p>
            <a:pPr>
              <a:lnSpc>
                <a:spcPts val="3359"/>
              </a:lnSpc>
            </a:pPr>
            <a:r>
              <a:rPr lang="en-US" sz="2400" u="sng">
                <a:solidFill>
                  <a:srgbClr val="01003B"/>
                </a:solidFill>
                <a:latin typeface="IBM Plex Sans"/>
              </a:rPr>
              <a:t>VK SANTOSH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2640181" y="4787787"/>
            <a:ext cx="6618766" cy="5137939"/>
          </a:xfrm>
          <a:custGeom>
            <a:avLst/>
            <a:gdLst/>
            <a:ahLst/>
            <a:cxnLst/>
            <a:rect r="r" b="b" t="t" l="l"/>
            <a:pathLst>
              <a:path h="5137939" w="6618766">
                <a:moveTo>
                  <a:pt x="0" y="0"/>
                </a:moveTo>
                <a:lnTo>
                  <a:pt x="6618766" y="0"/>
                </a:lnTo>
                <a:lnTo>
                  <a:pt x="6618766" y="5137939"/>
                </a:lnTo>
                <a:lnTo>
                  <a:pt x="0" y="5137939"/>
                </a:lnTo>
                <a:lnTo>
                  <a:pt x="0" y="0"/>
                </a:lnTo>
                <a:close/>
              </a:path>
            </a:pathLst>
          </a:custGeom>
          <a:blipFill>
            <a:blip r:embed="rId2"/>
            <a:stretch>
              <a:fillRect l="0" t="-983" r="0" b="-983"/>
            </a:stretch>
          </a:blipFill>
        </p:spPr>
      </p:sp>
      <p:sp>
        <p:nvSpPr>
          <p:cNvPr name="TextBox 3" id="3"/>
          <p:cNvSpPr txBox="true"/>
          <p:nvPr/>
        </p:nvSpPr>
        <p:spPr>
          <a:xfrm rot="0">
            <a:off x="298740" y="643302"/>
            <a:ext cx="13327112" cy="3798570"/>
          </a:xfrm>
          <a:prstGeom prst="rect">
            <a:avLst/>
          </a:prstGeom>
        </p:spPr>
        <p:txBody>
          <a:bodyPr anchor="t" rtlCol="false" tIns="0" lIns="0" bIns="0" rIns="0">
            <a:spAutoFit/>
          </a:bodyPr>
          <a:lstStyle/>
          <a:p>
            <a:pPr>
              <a:lnSpc>
                <a:spcPts val="3779"/>
              </a:lnSpc>
            </a:pPr>
            <a:r>
              <a:rPr lang="en-US" sz="2700">
                <a:solidFill>
                  <a:srgbClr val="FFFFFF"/>
                </a:solidFill>
                <a:latin typeface="Canva Sans"/>
              </a:rPr>
              <a:t>Reasoning:</a:t>
            </a:r>
          </a:p>
          <a:p>
            <a:pPr marL="582930" indent="-291465" lvl="1">
              <a:lnSpc>
                <a:spcPts val="3779"/>
              </a:lnSpc>
              <a:buFont typeface="Arial"/>
              <a:buChar char="•"/>
            </a:pPr>
            <a:r>
              <a:rPr lang="en-US" sz="2700">
                <a:solidFill>
                  <a:srgbClr val="FFFFFF"/>
                </a:solidFill>
                <a:latin typeface="Canva Sans"/>
              </a:rPr>
              <a:t> Hierarchical Features: Layers capture low-level to complex patterns.</a:t>
            </a:r>
          </a:p>
          <a:p>
            <a:pPr marL="582930" indent="-291465" lvl="1">
              <a:lnSpc>
                <a:spcPts val="3779"/>
              </a:lnSpc>
              <a:buFont typeface="Arial"/>
              <a:buChar char="•"/>
            </a:pPr>
            <a:r>
              <a:rPr lang="en-US" sz="2700">
                <a:solidFill>
                  <a:srgbClr val="FFFFFF"/>
                </a:solidFill>
                <a:latin typeface="Canva Sans"/>
              </a:rPr>
              <a:t>Regularization: Dropout or batch normalization could improve generalization.</a:t>
            </a:r>
          </a:p>
          <a:p>
            <a:pPr>
              <a:lnSpc>
                <a:spcPts val="3779"/>
              </a:lnSpc>
            </a:pPr>
          </a:p>
          <a:p>
            <a:pPr>
              <a:lnSpc>
                <a:spcPts val="3779"/>
              </a:lnSpc>
            </a:pPr>
            <a:r>
              <a:rPr lang="en-US" sz="2700">
                <a:solidFill>
                  <a:srgbClr val="FFFFFF"/>
                </a:solidFill>
                <a:latin typeface="Canva Sans"/>
              </a:rPr>
              <a:t>Conclusion:</a:t>
            </a:r>
          </a:p>
          <a:p>
            <a:pPr marL="582930" indent="-291465" lvl="1">
              <a:lnSpc>
                <a:spcPts val="3779"/>
              </a:lnSpc>
              <a:buFont typeface="Arial"/>
              <a:buChar char="•"/>
            </a:pPr>
            <a:r>
              <a:rPr lang="en-US" sz="2700">
                <a:solidFill>
                  <a:srgbClr val="FFFFFF"/>
                </a:solidFill>
                <a:latin typeface="Canva Sans"/>
              </a:rPr>
              <a:t> CNNs excel in image categorization.</a:t>
            </a:r>
          </a:p>
          <a:p>
            <a:pPr marL="582930" indent="-291465" lvl="1">
              <a:lnSpc>
                <a:spcPts val="3779"/>
              </a:lnSpc>
              <a:buFont typeface="Arial"/>
              <a:buChar char="•"/>
            </a:pPr>
            <a:r>
              <a:rPr lang="en-US" sz="2700">
                <a:solidFill>
                  <a:srgbClr val="FFFFFF"/>
                </a:solidFill>
                <a:latin typeface="Canva Sans"/>
              </a:rPr>
              <a:t>Further optimization possible through hyperparameter adjustments.</a:t>
            </a:r>
          </a:p>
          <a:p>
            <a:pPr marL="582930" indent="-291465" lvl="1">
              <a:lnSpc>
                <a:spcPts val="3779"/>
              </a:lnSpc>
              <a:buFont typeface="Arial"/>
              <a:buChar char="•"/>
            </a:pPr>
            <a:r>
              <a:rPr lang="en-US" sz="2700">
                <a:solidFill>
                  <a:srgbClr val="FFFFFF"/>
                </a:solidFill>
                <a:latin typeface="Canva Sans"/>
              </a:rPr>
              <a:t>Understanding CNN architectures crucial for effective image recognition.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1509082" y="1548084"/>
            <a:ext cx="4106508" cy="6205681"/>
          </a:xfrm>
          <a:custGeom>
            <a:avLst/>
            <a:gdLst/>
            <a:ahLst/>
            <a:cxnLst/>
            <a:rect r="r" b="b" t="t" l="l"/>
            <a:pathLst>
              <a:path h="6205681" w="4106508">
                <a:moveTo>
                  <a:pt x="0" y="0"/>
                </a:moveTo>
                <a:lnTo>
                  <a:pt x="4106508" y="0"/>
                </a:lnTo>
                <a:lnTo>
                  <a:pt x="4106508" y="6205681"/>
                </a:lnTo>
                <a:lnTo>
                  <a:pt x="0" y="6205681"/>
                </a:lnTo>
                <a:lnTo>
                  <a:pt x="0" y="0"/>
                </a:lnTo>
                <a:close/>
              </a:path>
            </a:pathLst>
          </a:custGeom>
          <a:blipFill>
            <a:blip r:embed="rId2"/>
            <a:stretch>
              <a:fillRect l="0" t="0" r="0" b="0"/>
            </a:stretch>
          </a:blipFill>
        </p:spPr>
      </p:sp>
      <p:sp>
        <p:nvSpPr>
          <p:cNvPr name="Freeform 3" id="3"/>
          <p:cNvSpPr/>
          <p:nvPr/>
        </p:nvSpPr>
        <p:spPr>
          <a:xfrm flipH="false" flipV="false" rot="0">
            <a:off x="8022023" y="1704630"/>
            <a:ext cx="7530596" cy="5383379"/>
          </a:xfrm>
          <a:custGeom>
            <a:avLst/>
            <a:gdLst/>
            <a:ahLst/>
            <a:cxnLst/>
            <a:rect r="r" b="b" t="t" l="l"/>
            <a:pathLst>
              <a:path h="5383379" w="7530596">
                <a:moveTo>
                  <a:pt x="0" y="0"/>
                </a:moveTo>
                <a:lnTo>
                  <a:pt x="7530596" y="0"/>
                </a:lnTo>
                <a:lnTo>
                  <a:pt x="7530596" y="5383379"/>
                </a:lnTo>
                <a:lnTo>
                  <a:pt x="0" y="5383379"/>
                </a:lnTo>
                <a:lnTo>
                  <a:pt x="0" y="0"/>
                </a:lnTo>
                <a:close/>
              </a:path>
            </a:pathLst>
          </a:custGeom>
          <a:blipFill>
            <a:blip r:embed="rId3"/>
            <a:stretch>
              <a:fillRect l="0" t="0" r="0" b="0"/>
            </a:stretch>
          </a:blipFill>
        </p:spPr>
      </p:sp>
      <p:sp>
        <p:nvSpPr>
          <p:cNvPr name="TextBox 4" id="4"/>
          <p:cNvSpPr txBox="true"/>
          <p:nvPr/>
        </p:nvSpPr>
        <p:spPr>
          <a:xfrm rot="0">
            <a:off x="435874" y="355092"/>
            <a:ext cx="380657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Conclusion:</a:t>
            </a:r>
          </a:p>
        </p:txBody>
      </p:sp>
      <p:sp>
        <p:nvSpPr>
          <p:cNvPr name="TextBox 5" id="5"/>
          <p:cNvSpPr txBox="true"/>
          <p:nvPr/>
        </p:nvSpPr>
        <p:spPr>
          <a:xfrm rot="0">
            <a:off x="1028700" y="8241041"/>
            <a:ext cx="9987193" cy="1417320"/>
          </a:xfrm>
          <a:prstGeom prst="rect">
            <a:avLst/>
          </a:prstGeom>
        </p:spPr>
        <p:txBody>
          <a:bodyPr anchor="t" rtlCol="false" tIns="0" lIns="0" bIns="0" rIns="0">
            <a:spAutoFit/>
          </a:bodyPr>
          <a:lstStyle/>
          <a:p>
            <a:pPr>
              <a:lnSpc>
                <a:spcPts val="3779"/>
              </a:lnSpc>
            </a:pPr>
            <a:r>
              <a:rPr lang="en-US" sz="2700">
                <a:solidFill>
                  <a:srgbClr val="FFFFFF"/>
                </a:solidFill>
                <a:latin typeface="Canva Sans"/>
              </a:rPr>
              <a:t>Cnn has the highest accuracy so we decided to implement machine learning model using CNN and integrate it with webpage.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8816505" y="1264763"/>
            <a:ext cx="8314526" cy="5524873"/>
          </a:xfrm>
          <a:custGeom>
            <a:avLst/>
            <a:gdLst/>
            <a:ahLst/>
            <a:cxnLst/>
            <a:rect r="r" b="b" t="t" l="l"/>
            <a:pathLst>
              <a:path h="5524873" w="8314526">
                <a:moveTo>
                  <a:pt x="0" y="0"/>
                </a:moveTo>
                <a:lnTo>
                  <a:pt x="8314526" y="0"/>
                </a:lnTo>
                <a:lnTo>
                  <a:pt x="8314526" y="5524874"/>
                </a:lnTo>
                <a:lnTo>
                  <a:pt x="0" y="5524874"/>
                </a:lnTo>
                <a:lnTo>
                  <a:pt x="0" y="0"/>
                </a:lnTo>
                <a:close/>
              </a:path>
            </a:pathLst>
          </a:custGeom>
          <a:blipFill>
            <a:blip r:embed="rId2"/>
            <a:stretch>
              <a:fillRect l="0" t="0" r="0" b="0"/>
            </a:stretch>
          </a:blipFill>
        </p:spPr>
      </p:sp>
      <p:sp>
        <p:nvSpPr>
          <p:cNvPr name="TextBox 3" id="3"/>
          <p:cNvSpPr txBox="true"/>
          <p:nvPr/>
        </p:nvSpPr>
        <p:spPr>
          <a:xfrm rot="0">
            <a:off x="437345" y="141605"/>
            <a:ext cx="298727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Webpage</a:t>
            </a:r>
          </a:p>
        </p:txBody>
      </p:sp>
      <p:sp>
        <p:nvSpPr>
          <p:cNvPr name="TextBox 4" id="4"/>
          <p:cNvSpPr txBox="true"/>
          <p:nvPr/>
        </p:nvSpPr>
        <p:spPr>
          <a:xfrm rot="0">
            <a:off x="1657354" y="1207613"/>
            <a:ext cx="4075658" cy="7608570"/>
          </a:xfrm>
          <a:prstGeom prst="rect">
            <a:avLst/>
          </a:prstGeom>
        </p:spPr>
        <p:txBody>
          <a:bodyPr anchor="t" rtlCol="false" tIns="0" lIns="0" bIns="0" rIns="0">
            <a:spAutoFit/>
          </a:bodyPr>
          <a:lstStyle/>
          <a:p>
            <a:pPr>
              <a:lnSpc>
                <a:spcPts val="3779"/>
              </a:lnSpc>
              <a:spcBef>
                <a:spcPct val="0"/>
              </a:spcBef>
            </a:pPr>
            <a:r>
              <a:rPr lang="en-US" sz="2700">
                <a:solidFill>
                  <a:srgbClr val="FFFFFF"/>
                </a:solidFill>
                <a:latin typeface="Canva Sans"/>
              </a:rPr>
              <a:t>Technologies used:</a:t>
            </a:r>
          </a:p>
          <a:p>
            <a:pPr>
              <a:lnSpc>
                <a:spcPts val="3779"/>
              </a:lnSpc>
              <a:spcBef>
                <a:spcPct val="0"/>
              </a:spcBef>
            </a:pPr>
            <a:r>
              <a:rPr lang="en-US" sz="2700">
                <a:solidFill>
                  <a:srgbClr val="FFFFFF"/>
                </a:solidFill>
                <a:latin typeface="Canva Sans"/>
              </a:rPr>
              <a:t>                     1.HTML</a:t>
            </a:r>
          </a:p>
          <a:p>
            <a:pPr>
              <a:lnSpc>
                <a:spcPts val="3779"/>
              </a:lnSpc>
              <a:spcBef>
                <a:spcPct val="0"/>
              </a:spcBef>
            </a:pPr>
            <a:r>
              <a:rPr lang="en-US" sz="2700">
                <a:solidFill>
                  <a:srgbClr val="FFFFFF"/>
                </a:solidFill>
                <a:latin typeface="Canva Sans"/>
              </a:rPr>
              <a:t>                     2.CSS</a:t>
            </a:r>
          </a:p>
          <a:p>
            <a:pPr>
              <a:lnSpc>
                <a:spcPts val="3779"/>
              </a:lnSpc>
              <a:spcBef>
                <a:spcPct val="0"/>
              </a:spcBef>
            </a:pPr>
            <a:r>
              <a:rPr lang="en-US" sz="2700">
                <a:solidFill>
                  <a:srgbClr val="FFFFFF"/>
                </a:solidFill>
                <a:latin typeface="Canva Sans"/>
              </a:rPr>
              <a:t>                     3.JavaScript : </a:t>
            </a:r>
          </a:p>
          <a:p>
            <a:pPr>
              <a:lnSpc>
                <a:spcPts val="3779"/>
              </a:lnSpc>
              <a:spcBef>
                <a:spcPct val="0"/>
              </a:spcBef>
            </a:pPr>
            <a:r>
              <a:rPr lang="en-US" sz="2700">
                <a:solidFill>
                  <a:srgbClr val="FFFFFF"/>
                </a:solidFill>
                <a:latin typeface="Canva Sans"/>
              </a:rPr>
              <a:t>                     4.Python </a:t>
            </a:r>
          </a:p>
          <a:p>
            <a:pPr>
              <a:lnSpc>
                <a:spcPts val="3779"/>
              </a:lnSpc>
              <a:spcBef>
                <a:spcPct val="0"/>
              </a:spcBef>
            </a:pPr>
            <a:r>
              <a:rPr lang="en-US" sz="2700">
                <a:solidFill>
                  <a:srgbClr val="FFFFFF"/>
                </a:solidFill>
                <a:latin typeface="Canva Sans"/>
              </a:rPr>
              <a:t>                     5.Flask</a:t>
            </a:r>
          </a:p>
          <a:p>
            <a:pPr>
              <a:lnSpc>
                <a:spcPts val="3779"/>
              </a:lnSpc>
              <a:spcBef>
                <a:spcPct val="0"/>
              </a:spcBef>
            </a:pPr>
            <a:r>
              <a:rPr lang="en-US" sz="2700">
                <a:solidFill>
                  <a:srgbClr val="FFFFFF"/>
                </a:solidFill>
                <a:latin typeface="Canva Sans"/>
              </a:rPr>
              <a:t> Requirements:</a:t>
            </a:r>
          </a:p>
          <a:p>
            <a:pPr>
              <a:lnSpc>
                <a:spcPts val="3779"/>
              </a:lnSpc>
              <a:spcBef>
                <a:spcPct val="0"/>
              </a:spcBef>
            </a:pPr>
            <a:r>
              <a:rPr lang="en-US" sz="2700">
                <a:solidFill>
                  <a:srgbClr val="FFFFFF"/>
                </a:solidFill>
                <a:latin typeface="Canva Sans"/>
              </a:rPr>
              <a:t> torch</a:t>
            </a:r>
          </a:p>
          <a:p>
            <a:pPr>
              <a:lnSpc>
                <a:spcPts val="3779"/>
              </a:lnSpc>
              <a:spcBef>
                <a:spcPct val="0"/>
              </a:spcBef>
            </a:pPr>
            <a:r>
              <a:rPr lang="en-US" sz="2700">
                <a:solidFill>
                  <a:srgbClr val="FFFFFF"/>
                </a:solidFill>
                <a:latin typeface="Canva Sans"/>
              </a:rPr>
              <a:t> numpy==1.16.5</a:t>
            </a:r>
          </a:p>
          <a:p>
            <a:pPr>
              <a:lnSpc>
                <a:spcPts val="3779"/>
              </a:lnSpc>
              <a:spcBef>
                <a:spcPct val="0"/>
              </a:spcBef>
            </a:pPr>
            <a:r>
              <a:rPr lang="en-US" sz="2700">
                <a:solidFill>
                  <a:srgbClr val="FFFFFF"/>
                </a:solidFill>
                <a:latin typeface="Canva Sans"/>
              </a:rPr>
              <a:t> flask==1.1.1</a:t>
            </a:r>
          </a:p>
          <a:p>
            <a:pPr>
              <a:lnSpc>
                <a:spcPts val="3779"/>
              </a:lnSpc>
              <a:spcBef>
                <a:spcPct val="0"/>
              </a:spcBef>
            </a:pPr>
            <a:r>
              <a:rPr lang="en-US" sz="2700">
                <a:solidFill>
                  <a:srgbClr val="FFFFFF"/>
                </a:solidFill>
                <a:latin typeface="Canva Sans"/>
              </a:rPr>
              <a:t> gunicorn</a:t>
            </a:r>
          </a:p>
          <a:p>
            <a:pPr>
              <a:lnSpc>
                <a:spcPts val="3779"/>
              </a:lnSpc>
              <a:spcBef>
                <a:spcPct val="0"/>
              </a:spcBef>
            </a:pPr>
            <a:r>
              <a:rPr lang="en-US" sz="2700">
                <a:solidFill>
                  <a:srgbClr val="FFFFFF"/>
                </a:solidFill>
                <a:latin typeface="Canva Sans"/>
              </a:rPr>
              <a:t> matplotlib==3.3.1</a:t>
            </a:r>
          </a:p>
          <a:p>
            <a:pPr>
              <a:lnSpc>
                <a:spcPts val="3779"/>
              </a:lnSpc>
              <a:spcBef>
                <a:spcPct val="0"/>
              </a:spcBef>
            </a:pPr>
            <a:r>
              <a:rPr lang="en-US" sz="2700">
                <a:solidFill>
                  <a:srgbClr val="FFFFFF"/>
                </a:solidFill>
                <a:latin typeface="Canva Sans"/>
              </a:rPr>
              <a:t> pillow==6.2.0</a:t>
            </a:r>
          </a:p>
          <a:p>
            <a:pPr>
              <a:lnSpc>
                <a:spcPts val="3779"/>
              </a:lnSpc>
              <a:spcBef>
                <a:spcPct val="0"/>
              </a:spcBef>
            </a:pPr>
            <a:r>
              <a:rPr lang="en-US" sz="2700">
                <a:solidFill>
                  <a:srgbClr val="FFFFFF"/>
                </a:solidFill>
                <a:latin typeface="Canva Sans"/>
              </a:rPr>
              <a:t> flake8</a:t>
            </a:r>
          </a:p>
          <a:p>
            <a:pPr>
              <a:lnSpc>
                <a:spcPts val="3779"/>
              </a:lnSpc>
              <a:spcBef>
                <a:spcPct val="0"/>
              </a:spcBef>
            </a:pPr>
            <a:r>
              <a:rPr lang="en-US" sz="2700">
                <a:solidFill>
                  <a:srgbClr val="FFFFFF"/>
                </a:solidFill>
                <a:latin typeface="Canva Sans"/>
              </a:rPr>
              <a:t> pip</a:t>
            </a:r>
          </a:p>
          <a:p>
            <a:pPr>
              <a:lnSpc>
                <a:spcPts val="3779"/>
              </a:lnSpc>
              <a:spcBef>
                <a:spcPct val="0"/>
              </a:spcBef>
            </a:pPr>
            <a:r>
              <a:rPr lang="en-US" sz="2700">
                <a:solidFill>
                  <a:srgbClr val="FFFFFF"/>
                </a:solidFill>
                <a:latin typeface="Canva Sans"/>
              </a:rPr>
              <a:t> pylint</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206086" y="79616"/>
            <a:ext cx="17667956" cy="9786209"/>
          </a:xfrm>
          <a:prstGeom prst="rect">
            <a:avLst/>
          </a:prstGeom>
        </p:spPr>
        <p:txBody>
          <a:bodyPr anchor="t" rtlCol="false" tIns="0" lIns="0" bIns="0" rIns="0">
            <a:spAutoFit/>
          </a:bodyPr>
          <a:lstStyle/>
          <a:p>
            <a:pPr>
              <a:lnSpc>
                <a:spcPts val="3240"/>
              </a:lnSpc>
              <a:spcBef>
                <a:spcPct val="0"/>
              </a:spcBef>
            </a:pPr>
            <a:r>
              <a:rPr lang="en-US" sz="2314">
                <a:solidFill>
                  <a:srgbClr val="FFFFFF"/>
                </a:solidFill>
                <a:latin typeface="Canva Sans"/>
              </a:rPr>
              <a:t>Approach:</a:t>
            </a:r>
          </a:p>
          <a:p>
            <a:pPr>
              <a:lnSpc>
                <a:spcPts val="3240"/>
              </a:lnSpc>
              <a:spcBef>
                <a:spcPct val="0"/>
              </a:spcBef>
            </a:pPr>
            <a:r>
              <a:rPr lang="en-US" sz="2314">
                <a:solidFill>
                  <a:srgbClr val="FFFFFF"/>
                </a:solidFill>
                <a:latin typeface="Canva Sans"/>
              </a:rPr>
              <a:t>The integration process began with the development of a custom CNN architecture using PyTorch. The model was trained on a dataset of handwritten digits, achieving a validation accuracy of approximately 99%. To deploy the model on the web, a Flask application was created to handle incoming digit images and provide real-time predictions. The frontend interface allowed users to draw digits using an HTML canvas element, with JavaScript capturing and sending the drawn images to the Flask server.</a:t>
            </a:r>
          </a:p>
          <a:p>
            <a:pPr>
              <a:lnSpc>
                <a:spcPts val="3240"/>
              </a:lnSpc>
              <a:spcBef>
                <a:spcPct val="0"/>
              </a:spcBef>
            </a:pPr>
          </a:p>
          <a:p>
            <a:pPr>
              <a:lnSpc>
                <a:spcPts val="3240"/>
              </a:lnSpc>
              <a:spcBef>
                <a:spcPct val="0"/>
              </a:spcBef>
            </a:pPr>
            <a:r>
              <a:rPr lang="en-US" sz="2314">
                <a:solidFill>
                  <a:srgbClr val="FFFFFF"/>
                </a:solidFill>
                <a:latin typeface="Canva Sans"/>
              </a:rPr>
              <a:t>Model Architecture:</a:t>
            </a:r>
          </a:p>
          <a:p>
            <a:pPr>
              <a:lnSpc>
                <a:spcPts val="3240"/>
              </a:lnSpc>
              <a:spcBef>
                <a:spcPct val="0"/>
              </a:spcBef>
            </a:pPr>
            <a:r>
              <a:rPr lang="en-US" sz="2314">
                <a:solidFill>
                  <a:srgbClr val="FFFFFF"/>
                </a:solidFill>
                <a:latin typeface="Canva Sans"/>
              </a:rPr>
              <a:t>The CNN architecture consisted of convolutional layers followed by fully connected layers, with dropout regularization to prevent overfitting. Input images were standardized to 28x28 pixels and pixel values were normalized to a range of 0 to 1. Training utilized stochastic gradient descent (SGD) as the optimizer and negative log likelihood loss (NLLLoss) as the loss function.</a:t>
            </a:r>
          </a:p>
          <a:p>
            <a:pPr>
              <a:lnSpc>
                <a:spcPts val="3240"/>
              </a:lnSpc>
              <a:spcBef>
                <a:spcPct val="0"/>
              </a:spcBef>
            </a:pPr>
          </a:p>
          <a:p>
            <a:pPr>
              <a:lnSpc>
                <a:spcPts val="3240"/>
              </a:lnSpc>
              <a:spcBef>
                <a:spcPct val="0"/>
              </a:spcBef>
            </a:pPr>
            <a:r>
              <a:rPr lang="en-US" sz="2314">
                <a:solidFill>
                  <a:srgbClr val="FFFFFF"/>
                </a:solidFill>
                <a:latin typeface="Canva Sans"/>
              </a:rPr>
              <a:t>Challenges and Further Improvements:</a:t>
            </a:r>
          </a:p>
          <a:p>
            <a:pPr>
              <a:lnSpc>
                <a:spcPts val="3240"/>
              </a:lnSpc>
              <a:spcBef>
                <a:spcPct val="0"/>
              </a:spcBef>
            </a:pPr>
            <a:r>
              <a:rPr lang="en-US" sz="2314">
                <a:solidFill>
                  <a:srgbClr val="FFFFFF"/>
                </a:solidFill>
                <a:latin typeface="Canva Sans"/>
              </a:rPr>
              <a:t>Despite successful model training and integration, challenges arose during the deployment phase, particularly in deploying the web application using AWS. Unsuccessful attempts were made, prompting the project team to focus on resolving deployment issues before the scheduled viva. Future improvements include exploring alternative deployment options and optimizing the web application for scalability and performance.</a:t>
            </a:r>
          </a:p>
          <a:p>
            <a:pPr>
              <a:lnSpc>
                <a:spcPts val="3240"/>
              </a:lnSpc>
              <a:spcBef>
                <a:spcPct val="0"/>
              </a:spcBef>
            </a:pPr>
          </a:p>
          <a:p>
            <a:pPr>
              <a:lnSpc>
                <a:spcPts val="3240"/>
              </a:lnSpc>
              <a:spcBef>
                <a:spcPct val="0"/>
              </a:spcBef>
            </a:pPr>
            <a:r>
              <a:rPr lang="en-US" sz="2314">
                <a:solidFill>
                  <a:srgbClr val="FFFFFF"/>
                </a:solidFill>
                <a:latin typeface="Canva Sans"/>
              </a:rPr>
              <a:t>Conclusion:</a:t>
            </a:r>
          </a:p>
          <a:p>
            <a:pPr>
              <a:lnSpc>
                <a:spcPts val="3240"/>
              </a:lnSpc>
              <a:spcBef>
                <a:spcPct val="0"/>
              </a:spcBef>
            </a:pPr>
            <a:r>
              <a:rPr lang="en-US" sz="2314">
                <a:solidFill>
                  <a:srgbClr val="FFFFFF"/>
                </a:solidFill>
                <a:latin typeface="Canva Sans"/>
              </a:rPr>
              <a:t>The development and deployment of a real-time digit recognition web application using machine learning techniques represent a significant step towards creating accessible and user-friendly digit recognition tools. Despite challenges encountered during deployment, the project team remains committed to resolving issues and ensuring the successful deployment of the application for practical use.</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1003B"/>
        </a:solidFill>
      </p:bgPr>
    </p:bg>
    <p:spTree>
      <p:nvGrpSpPr>
        <p:cNvPr id="1" name=""/>
        <p:cNvGrpSpPr/>
        <p:nvPr/>
      </p:nvGrpSpPr>
      <p:grpSpPr>
        <a:xfrm>
          <a:off x="0" y="0"/>
          <a:ext cx="0" cy="0"/>
          <a:chOff x="0" y="0"/>
          <a:chExt cx="0" cy="0"/>
        </a:xfrm>
      </p:grpSpPr>
      <p:grpSp>
        <p:nvGrpSpPr>
          <p:cNvPr name="Group 2" id="2"/>
          <p:cNvGrpSpPr/>
          <p:nvPr/>
        </p:nvGrpSpPr>
        <p:grpSpPr>
          <a:xfrm rot="0">
            <a:off x="2871063" y="1028700"/>
            <a:ext cx="10828489" cy="7329165"/>
            <a:chOff x="0" y="0"/>
            <a:chExt cx="14437985" cy="9772219"/>
          </a:xfrm>
        </p:grpSpPr>
        <p:sp>
          <p:nvSpPr>
            <p:cNvPr name="TextBox 3" id="3"/>
            <p:cNvSpPr txBox="true"/>
            <p:nvPr/>
          </p:nvSpPr>
          <p:spPr>
            <a:xfrm rot="-592460">
              <a:off x="321423" y="1551946"/>
              <a:ext cx="13634597" cy="4125035"/>
            </a:xfrm>
            <a:prstGeom prst="rect">
              <a:avLst/>
            </a:prstGeom>
          </p:spPr>
          <p:txBody>
            <a:bodyPr anchor="t" rtlCol="false" tIns="0" lIns="0" bIns="0" rIns="0">
              <a:spAutoFit/>
            </a:bodyPr>
            <a:lstStyle/>
            <a:p>
              <a:pPr algn="ctr">
                <a:lnSpc>
                  <a:spcPts val="22455"/>
                </a:lnSpc>
                <a:spcBef>
                  <a:spcPct val="0"/>
                </a:spcBef>
              </a:pPr>
              <a:r>
                <a:rPr lang="en-US" sz="22455">
                  <a:solidFill>
                    <a:srgbClr val="F6F3E4"/>
                  </a:solidFill>
                  <a:latin typeface="Bukhari Script Bold"/>
                </a:rPr>
                <a:t>Thank</a:t>
              </a:r>
            </a:p>
          </p:txBody>
        </p:sp>
        <p:sp>
          <p:nvSpPr>
            <p:cNvPr name="TextBox 4" id="4"/>
            <p:cNvSpPr txBox="true"/>
            <p:nvPr/>
          </p:nvSpPr>
          <p:spPr>
            <a:xfrm rot="-515361">
              <a:off x="1792625" y="5132967"/>
              <a:ext cx="12434519" cy="3731897"/>
            </a:xfrm>
            <a:prstGeom prst="rect">
              <a:avLst/>
            </a:prstGeom>
          </p:spPr>
          <p:txBody>
            <a:bodyPr anchor="t" rtlCol="false" tIns="0" lIns="0" bIns="0" rIns="0">
              <a:spAutoFit/>
            </a:bodyPr>
            <a:lstStyle/>
            <a:p>
              <a:pPr algn="ctr">
                <a:lnSpc>
                  <a:spcPts val="20210"/>
                </a:lnSpc>
                <a:spcBef>
                  <a:spcPct val="0"/>
                </a:spcBef>
              </a:pPr>
              <a:r>
                <a:rPr lang="en-US" sz="20210">
                  <a:solidFill>
                    <a:srgbClr val="F6F3E4"/>
                  </a:solidFill>
                  <a:latin typeface="Bukhari Script Bold"/>
                </a:rPr>
                <a:t>you!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1784573" y="-162264"/>
            <a:ext cx="8585938" cy="4390199"/>
            <a:chOff x="0" y="0"/>
            <a:chExt cx="5372331" cy="2747004"/>
          </a:xfrm>
        </p:grpSpPr>
        <p:sp>
          <p:nvSpPr>
            <p:cNvPr name="Freeform 3" id="3"/>
            <p:cNvSpPr/>
            <p:nvPr/>
          </p:nvSpPr>
          <p:spPr>
            <a:xfrm flipH="false" flipV="false" rot="0">
              <a:off x="0" y="0"/>
              <a:ext cx="5372331" cy="2747004"/>
            </a:xfrm>
            <a:custGeom>
              <a:avLst/>
              <a:gdLst/>
              <a:ahLst/>
              <a:cxnLst/>
              <a:rect r="r" b="b" t="t" l="l"/>
              <a:pathLst>
                <a:path h="2747004" w="5372331">
                  <a:moveTo>
                    <a:pt x="4835098" y="2747004"/>
                  </a:moveTo>
                  <a:lnTo>
                    <a:pt x="537233" y="2747004"/>
                  </a:lnTo>
                  <a:cubicBezTo>
                    <a:pt x="240680" y="2747004"/>
                    <a:pt x="0" y="2623938"/>
                    <a:pt x="0" y="2472303"/>
                  </a:cubicBezTo>
                  <a:lnTo>
                    <a:pt x="0" y="274700"/>
                  </a:lnTo>
                  <a:cubicBezTo>
                    <a:pt x="0" y="123066"/>
                    <a:pt x="240680" y="0"/>
                    <a:pt x="537233" y="0"/>
                  </a:cubicBezTo>
                  <a:lnTo>
                    <a:pt x="4835098" y="0"/>
                  </a:lnTo>
                  <a:cubicBezTo>
                    <a:pt x="5131651" y="0"/>
                    <a:pt x="5372331" y="123066"/>
                    <a:pt x="5372331" y="274700"/>
                  </a:cubicBezTo>
                  <a:lnTo>
                    <a:pt x="5372331" y="2472303"/>
                  </a:lnTo>
                  <a:cubicBezTo>
                    <a:pt x="5372331" y="2623938"/>
                    <a:pt x="5131651" y="2747004"/>
                    <a:pt x="4835098" y="2747004"/>
                  </a:cubicBezTo>
                  <a:close/>
                </a:path>
              </a:pathLst>
            </a:custGeom>
            <a:blipFill>
              <a:blip r:embed="rId2"/>
              <a:stretch>
                <a:fillRect l="-7997" t="-20359" r="0" b="-20359"/>
              </a:stretch>
            </a:blipFill>
          </p:spPr>
        </p:sp>
      </p:grpSp>
      <p:sp>
        <p:nvSpPr>
          <p:cNvPr name="TextBox 4" id="4"/>
          <p:cNvSpPr txBox="true"/>
          <p:nvPr/>
        </p:nvSpPr>
        <p:spPr>
          <a:xfrm rot="0">
            <a:off x="1608756" y="2299044"/>
            <a:ext cx="7365759"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AIM:</a:t>
            </a:r>
          </a:p>
        </p:txBody>
      </p:sp>
      <p:sp>
        <p:nvSpPr>
          <p:cNvPr name="TextBox 5" id="5"/>
          <p:cNvSpPr txBox="true"/>
          <p:nvPr/>
        </p:nvSpPr>
        <p:spPr>
          <a:xfrm rot="0">
            <a:off x="1815458" y="5076825"/>
            <a:ext cx="13209915" cy="3580765"/>
          </a:xfrm>
          <a:prstGeom prst="rect">
            <a:avLst/>
          </a:prstGeom>
        </p:spPr>
        <p:txBody>
          <a:bodyPr anchor="t" rtlCol="false" tIns="0" lIns="0" bIns="0" rIns="0">
            <a:spAutoFit/>
          </a:bodyPr>
          <a:lstStyle/>
          <a:p>
            <a:pPr algn="ctr">
              <a:lnSpc>
                <a:spcPts val="4759"/>
              </a:lnSpc>
            </a:pPr>
            <a:r>
              <a:rPr lang="en-US" sz="3399">
                <a:solidFill>
                  <a:srgbClr val="01003B"/>
                </a:solidFill>
                <a:latin typeface="Canva Sans"/>
              </a:rPr>
              <a:t>To understand traditional machine learning tech</a:t>
            </a:r>
            <a:r>
              <a:rPr lang="en-US" sz="3399">
                <a:solidFill>
                  <a:srgbClr val="01003B"/>
                </a:solidFill>
                <a:latin typeface="Canva Sans"/>
              </a:rPr>
              <a:t>niques comprehensively. This entails learning and applying these techniques to address a chosen task, conducting systematic performance evaluations, comparing different methods, and developing innovative ideas.</a:t>
            </a:r>
          </a:p>
          <a:p>
            <a:pPr algn="ctr">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5161" y="640891"/>
            <a:ext cx="10387445"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ALGORITHMS USED:</a:t>
            </a:r>
          </a:p>
        </p:txBody>
      </p:sp>
      <p:sp>
        <p:nvSpPr>
          <p:cNvPr name="TextBox 4" id="4"/>
          <p:cNvSpPr txBox="true"/>
          <p:nvPr/>
        </p:nvSpPr>
        <p:spPr>
          <a:xfrm rot="0">
            <a:off x="1028700" y="2951659"/>
            <a:ext cx="9671209" cy="4180840"/>
          </a:xfrm>
          <a:prstGeom prst="rect">
            <a:avLst/>
          </a:prstGeom>
        </p:spPr>
        <p:txBody>
          <a:bodyPr anchor="t" rtlCol="false" tIns="0" lIns="0" bIns="0" rIns="0">
            <a:spAutoFit/>
          </a:bodyPr>
          <a:lstStyle/>
          <a:p>
            <a:pPr algn="ctr">
              <a:lnSpc>
                <a:spcPts val="4759"/>
              </a:lnSpc>
            </a:pPr>
            <a:r>
              <a:rPr lang="en-US" sz="3399">
                <a:solidFill>
                  <a:srgbClr val="01003B"/>
                </a:solidFill>
                <a:latin typeface="Canva Sans"/>
              </a:rPr>
              <a:t>Knn Classifier</a:t>
            </a:r>
          </a:p>
          <a:p>
            <a:pPr algn="ctr">
              <a:lnSpc>
                <a:spcPts val="4759"/>
              </a:lnSpc>
            </a:pPr>
            <a:r>
              <a:rPr lang="en-US" sz="3399">
                <a:solidFill>
                  <a:srgbClr val="01003B"/>
                </a:solidFill>
                <a:latin typeface="Canva Sans"/>
              </a:rPr>
              <a:t>Neural Network</a:t>
            </a:r>
          </a:p>
          <a:p>
            <a:pPr algn="ctr">
              <a:lnSpc>
                <a:spcPts val="4759"/>
              </a:lnSpc>
            </a:pPr>
            <a:r>
              <a:rPr lang="en-US" sz="3399">
                <a:solidFill>
                  <a:srgbClr val="01003B"/>
                </a:solidFill>
                <a:latin typeface="Canva Sans"/>
              </a:rPr>
              <a:t>Convolutional Neural Network (CNN)</a:t>
            </a:r>
          </a:p>
          <a:p>
            <a:pPr algn="ctr">
              <a:lnSpc>
                <a:spcPts val="4759"/>
              </a:lnSpc>
            </a:pPr>
            <a:r>
              <a:rPr lang="en-US" sz="3399">
                <a:solidFill>
                  <a:srgbClr val="01003B"/>
                </a:solidFill>
                <a:latin typeface="Canva Sans"/>
              </a:rPr>
              <a:t>Random Forest Classifier</a:t>
            </a:r>
          </a:p>
          <a:p>
            <a:pPr algn="ctr">
              <a:lnSpc>
                <a:spcPts val="4759"/>
              </a:lnSpc>
            </a:pPr>
            <a:r>
              <a:rPr lang="en-US" sz="3399">
                <a:solidFill>
                  <a:srgbClr val="01003B"/>
                </a:solidFill>
                <a:latin typeface="Canva Sans"/>
              </a:rPr>
              <a:t>Decision Tree Classifier</a:t>
            </a:r>
          </a:p>
          <a:p>
            <a:pPr algn="ctr">
              <a:lnSpc>
                <a:spcPts val="4759"/>
              </a:lnSpc>
            </a:pPr>
            <a:r>
              <a:rPr lang="en-US" sz="3399">
                <a:solidFill>
                  <a:srgbClr val="01003B"/>
                </a:solidFill>
                <a:latin typeface="Canva Sans"/>
              </a:rPr>
              <a:t>Classifier Using Multi-Layer Perceptrons (MLP)</a:t>
            </a:r>
          </a:p>
          <a:p>
            <a:pPr algn="ctr">
              <a:lnSpc>
                <a:spcPts val="4759"/>
              </a:lnSpc>
            </a:pPr>
            <a:r>
              <a:rPr lang="en-US" sz="3399">
                <a:solidFill>
                  <a:srgbClr val="01003B"/>
                </a:solidFill>
                <a:latin typeface="Canva Sans"/>
              </a:rPr>
              <a:t>svm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32860" y="9359594"/>
            <a:ext cx="10103966" cy="8156656"/>
          </a:xfrm>
          <a:custGeom>
            <a:avLst/>
            <a:gdLst/>
            <a:ahLst/>
            <a:cxnLst/>
            <a:rect r="r" b="b" t="t" l="l"/>
            <a:pathLst>
              <a:path h="8156656" w="10103966">
                <a:moveTo>
                  <a:pt x="0" y="0"/>
                </a:moveTo>
                <a:lnTo>
                  <a:pt x="10103965" y="0"/>
                </a:lnTo>
                <a:lnTo>
                  <a:pt x="10103965"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34522" y="5630373"/>
            <a:ext cx="8936617" cy="3892458"/>
          </a:xfrm>
          <a:custGeom>
            <a:avLst/>
            <a:gdLst/>
            <a:ahLst/>
            <a:cxnLst/>
            <a:rect r="r" b="b" t="t" l="l"/>
            <a:pathLst>
              <a:path h="3892458" w="8936617">
                <a:moveTo>
                  <a:pt x="0" y="0"/>
                </a:moveTo>
                <a:lnTo>
                  <a:pt x="8936618" y="0"/>
                </a:lnTo>
                <a:lnTo>
                  <a:pt x="8936618" y="3892458"/>
                </a:lnTo>
                <a:lnTo>
                  <a:pt x="0" y="3892458"/>
                </a:lnTo>
                <a:lnTo>
                  <a:pt x="0" y="0"/>
                </a:lnTo>
                <a:close/>
              </a:path>
            </a:pathLst>
          </a:custGeom>
          <a:blipFill>
            <a:blip r:embed="rId5"/>
            <a:stretch>
              <a:fillRect l="0" t="0" r="0" b="0"/>
            </a:stretch>
          </a:blipFill>
        </p:spPr>
      </p:sp>
      <p:sp>
        <p:nvSpPr>
          <p:cNvPr name="TextBox 5" id="5"/>
          <p:cNvSpPr txBox="true"/>
          <p:nvPr/>
        </p:nvSpPr>
        <p:spPr>
          <a:xfrm rot="0">
            <a:off x="241377" y="104775"/>
            <a:ext cx="17805245" cy="1847850"/>
          </a:xfrm>
          <a:prstGeom prst="rect">
            <a:avLst/>
          </a:prstGeom>
        </p:spPr>
        <p:txBody>
          <a:bodyPr anchor="t" rtlCol="false" tIns="0" lIns="0" bIns="0" rIns="0">
            <a:spAutoFit/>
          </a:bodyPr>
          <a:lstStyle/>
          <a:p>
            <a:pPr>
              <a:lnSpc>
                <a:spcPts val="7320"/>
              </a:lnSpc>
            </a:pPr>
            <a:r>
              <a:rPr lang="en-US" sz="6100">
                <a:solidFill>
                  <a:srgbClr val="F8F8F8"/>
                </a:solidFill>
                <a:latin typeface="Be Vietnam Ultra-Bold"/>
              </a:rPr>
              <a:t>Exploring MNIST Dataset for Digit  Recognition              </a:t>
            </a:r>
          </a:p>
          <a:p>
            <a:pPr>
              <a:lnSpc>
                <a:spcPts val="7320"/>
              </a:lnSpc>
            </a:pPr>
          </a:p>
        </p:txBody>
      </p:sp>
      <p:sp>
        <p:nvSpPr>
          <p:cNvPr name="TextBox 6" id="6"/>
          <p:cNvSpPr txBox="true"/>
          <p:nvPr/>
        </p:nvSpPr>
        <p:spPr>
          <a:xfrm rot="0">
            <a:off x="837224" y="1614370"/>
            <a:ext cx="4238923" cy="646429"/>
          </a:xfrm>
          <a:prstGeom prst="rect">
            <a:avLst/>
          </a:prstGeom>
        </p:spPr>
        <p:txBody>
          <a:bodyPr anchor="t" rtlCol="false" tIns="0" lIns="0" bIns="0" rIns="0">
            <a:spAutoFit/>
          </a:bodyPr>
          <a:lstStyle/>
          <a:p>
            <a:pPr algn="ctr">
              <a:lnSpc>
                <a:spcPts val="5320"/>
              </a:lnSpc>
            </a:pPr>
            <a:r>
              <a:rPr lang="en-US" sz="3800">
                <a:solidFill>
                  <a:srgbClr val="F8F8F8"/>
                </a:solidFill>
                <a:latin typeface="Canva Sans Bold"/>
              </a:rPr>
              <a:t>Dataset overview:</a:t>
            </a:r>
          </a:p>
        </p:txBody>
      </p:sp>
      <p:sp>
        <p:nvSpPr>
          <p:cNvPr name="TextBox 7" id="7"/>
          <p:cNvSpPr txBox="true"/>
          <p:nvPr/>
        </p:nvSpPr>
        <p:spPr>
          <a:xfrm rot="0">
            <a:off x="455491" y="2595906"/>
            <a:ext cx="7327263" cy="2486386"/>
          </a:xfrm>
          <a:prstGeom prst="rect">
            <a:avLst/>
          </a:prstGeom>
        </p:spPr>
        <p:txBody>
          <a:bodyPr anchor="t" rtlCol="false" tIns="0" lIns="0" bIns="0" rIns="0">
            <a:spAutoFit/>
          </a:bodyPr>
          <a:lstStyle/>
          <a:p>
            <a:pPr algn="ctr" marL="583322" indent="-291661" lvl="1">
              <a:lnSpc>
                <a:spcPts val="3782"/>
              </a:lnSpc>
              <a:buFont typeface="Arial"/>
              <a:buChar char="•"/>
            </a:pPr>
            <a:r>
              <a:rPr lang="en-US" sz="2701">
                <a:solidFill>
                  <a:srgbClr val="F8F8F8"/>
                </a:solidFill>
                <a:latin typeface="Canva Sans"/>
              </a:rPr>
              <a:t>70,000 grayscale images of handwritten </a:t>
            </a:r>
          </a:p>
          <a:p>
            <a:pPr algn="ctr" marL="583322" indent="-291661" lvl="1">
              <a:lnSpc>
                <a:spcPts val="3782"/>
              </a:lnSpc>
              <a:buFont typeface="Arial"/>
              <a:buChar char="•"/>
            </a:pPr>
            <a:r>
              <a:rPr lang="en-US" sz="2701">
                <a:solidFill>
                  <a:srgbClr val="F8F8F8"/>
                </a:solidFill>
                <a:latin typeface="Canva Sans"/>
              </a:rPr>
              <a:t>digits (0-9) at 28x28 pixels.</a:t>
            </a:r>
          </a:p>
          <a:p>
            <a:pPr algn="ctr" marL="583325" indent="-291662" lvl="1">
              <a:lnSpc>
                <a:spcPts val="3782"/>
              </a:lnSpc>
              <a:buFont typeface="Arial"/>
              <a:buChar char="•"/>
            </a:pPr>
            <a:r>
              <a:rPr lang="en-US" sz="2701">
                <a:solidFill>
                  <a:srgbClr val="F8F8F8"/>
                </a:solidFill>
                <a:latin typeface="Canva Sans"/>
              </a:rPr>
              <a:t> Loaded using mnist.load_data(), </a:t>
            </a:r>
          </a:p>
          <a:p>
            <a:pPr algn="ctr" marL="583325" indent="-291662" lvl="1">
              <a:lnSpc>
                <a:spcPts val="3782"/>
              </a:lnSpc>
              <a:buFont typeface="Arial"/>
              <a:buChar char="•"/>
            </a:pPr>
            <a:r>
              <a:rPr lang="en-US" sz="2701">
                <a:solidFill>
                  <a:srgbClr val="F8F8F8"/>
                </a:solidFill>
                <a:latin typeface="Canva Sans"/>
              </a:rPr>
              <a:t>providing training and testing sets.</a:t>
            </a:r>
          </a:p>
          <a:p>
            <a:pPr algn="ctr">
              <a:lnSpc>
                <a:spcPts val="476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2159446">
            <a:off x="-2878553" y="8240770"/>
            <a:ext cx="7814506" cy="6308438"/>
          </a:xfrm>
          <a:custGeom>
            <a:avLst/>
            <a:gdLst/>
            <a:ahLst/>
            <a:cxnLst/>
            <a:rect r="r" b="b" t="t" l="l"/>
            <a:pathLst>
              <a:path h="6308438" w="7814506">
                <a:moveTo>
                  <a:pt x="0" y="0"/>
                </a:moveTo>
                <a:lnTo>
                  <a:pt x="7814506" y="0"/>
                </a:lnTo>
                <a:lnTo>
                  <a:pt x="7814506" y="6308438"/>
                </a:lnTo>
                <a:lnTo>
                  <a:pt x="0" y="6308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18697" y="4127366"/>
            <a:ext cx="4727972" cy="646430"/>
          </a:xfrm>
          <a:prstGeom prst="rect">
            <a:avLst/>
          </a:prstGeom>
        </p:spPr>
        <p:txBody>
          <a:bodyPr anchor="t" rtlCol="false" tIns="0" lIns="0" bIns="0" rIns="0">
            <a:spAutoFit/>
          </a:bodyPr>
          <a:lstStyle/>
          <a:p>
            <a:pPr algn="ctr">
              <a:lnSpc>
                <a:spcPts val="5320"/>
              </a:lnSpc>
            </a:pPr>
            <a:r>
              <a:rPr lang="en-US" sz="3800">
                <a:solidFill>
                  <a:srgbClr val="F8F8F8"/>
                </a:solidFill>
                <a:latin typeface="Canva Sans Bold"/>
              </a:rPr>
              <a:t>Data Preprocessing:</a:t>
            </a:r>
          </a:p>
        </p:txBody>
      </p:sp>
      <p:sp>
        <p:nvSpPr>
          <p:cNvPr name="TextBox 4" id="4"/>
          <p:cNvSpPr txBox="true"/>
          <p:nvPr/>
        </p:nvSpPr>
        <p:spPr>
          <a:xfrm rot="0">
            <a:off x="0" y="1501972"/>
            <a:ext cx="9498880" cy="2508841"/>
          </a:xfrm>
          <a:prstGeom prst="rect">
            <a:avLst/>
          </a:prstGeom>
        </p:spPr>
        <p:txBody>
          <a:bodyPr anchor="t" rtlCol="false" tIns="0" lIns="0" bIns="0" rIns="0">
            <a:spAutoFit/>
          </a:bodyPr>
          <a:lstStyle/>
          <a:p>
            <a:pPr algn="ctr" marL="545041" indent="-272521" lvl="1">
              <a:lnSpc>
                <a:spcPts val="3534"/>
              </a:lnSpc>
              <a:buFont typeface="Arial"/>
              <a:buChar char="•"/>
            </a:pPr>
            <a:r>
              <a:rPr lang="en-US" sz="2524">
                <a:solidFill>
                  <a:srgbClr val="F8F8F8"/>
                </a:solidFill>
                <a:latin typeface="Canva Sans"/>
              </a:rPr>
              <a:t>Displayed sample images from training set with labels.</a:t>
            </a:r>
          </a:p>
          <a:p>
            <a:pPr algn="ctr" marL="588220" indent="-294110" lvl="1">
              <a:lnSpc>
                <a:spcPts val="3814"/>
              </a:lnSpc>
              <a:buFont typeface="Arial"/>
              <a:buChar char="•"/>
            </a:pPr>
            <a:r>
              <a:rPr lang="en-US" sz="2724">
                <a:solidFill>
                  <a:srgbClr val="F8F8F8"/>
                </a:solidFill>
                <a:latin typeface="Canva Sans"/>
              </a:rPr>
              <a:t>Bar plot indicating distribution of digit labels, highlighting class balance.</a:t>
            </a:r>
          </a:p>
          <a:p>
            <a:pPr algn="ctr">
              <a:lnSpc>
                <a:spcPts val="4450"/>
              </a:lnSpc>
            </a:pPr>
          </a:p>
          <a:p>
            <a:pPr algn="ctr">
              <a:lnSpc>
                <a:spcPts val="4450"/>
              </a:lnSpc>
            </a:pPr>
          </a:p>
        </p:txBody>
      </p:sp>
      <p:sp>
        <p:nvSpPr>
          <p:cNvPr name="Freeform 5" id="5"/>
          <p:cNvSpPr/>
          <p:nvPr/>
        </p:nvSpPr>
        <p:spPr>
          <a:xfrm flipH="false" flipV="false" rot="0">
            <a:off x="9498880" y="613317"/>
            <a:ext cx="8217062" cy="4371829"/>
          </a:xfrm>
          <a:custGeom>
            <a:avLst/>
            <a:gdLst/>
            <a:ahLst/>
            <a:cxnLst/>
            <a:rect r="r" b="b" t="t" l="l"/>
            <a:pathLst>
              <a:path h="4371829" w="8217062">
                <a:moveTo>
                  <a:pt x="0" y="0"/>
                </a:moveTo>
                <a:lnTo>
                  <a:pt x="8217061" y="0"/>
                </a:lnTo>
                <a:lnTo>
                  <a:pt x="8217061" y="4371829"/>
                </a:lnTo>
                <a:lnTo>
                  <a:pt x="0" y="4371829"/>
                </a:lnTo>
                <a:lnTo>
                  <a:pt x="0" y="0"/>
                </a:lnTo>
                <a:close/>
              </a:path>
            </a:pathLst>
          </a:custGeom>
          <a:blipFill>
            <a:blip r:embed="rId4"/>
            <a:stretch>
              <a:fillRect l="0" t="-20830" r="0" b="-20830"/>
            </a:stretch>
          </a:blipFill>
        </p:spPr>
      </p:sp>
      <p:sp>
        <p:nvSpPr>
          <p:cNvPr name="Freeform 6" id="6"/>
          <p:cNvSpPr/>
          <p:nvPr/>
        </p:nvSpPr>
        <p:spPr>
          <a:xfrm flipH="false" flipV="false" rot="0">
            <a:off x="9498880" y="5484862"/>
            <a:ext cx="8217062" cy="4321270"/>
          </a:xfrm>
          <a:custGeom>
            <a:avLst/>
            <a:gdLst/>
            <a:ahLst/>
            <a:cxnLst/>
            <a:rect r="r" b="b" t="t" l="l"/>
            <a:pathLst>
              <a:path h="4321270" w="8217062">
                <a:moveTo>
                  <a:pt x="0" y="0"/>
                </a:moveTo>
                <a:lnTo>
                  <a:pt x="8217061" y="0"/>
                </a:lnTo>
                <a:lnTo>
                  <a:pt x="8217061" y="4321270"/>
                </a:lnTo>
                <a:lnTo>
                  <a:pt x="0" y="4321270"/>
                </a:lnTo>
                <a:lnTo>
                  <a:pt x="0" y="0"/>
                </a:lnTo>
                <a:close/>
              </a:path>
            </a:pathLst>
          </a:custGeom>
          <a:blipFill>
            <a:blip r:embed="rId5"/>
            <a:stretch>
              <a:fillRect l="0" t="0" r="0" b="0"/>
            </a:stretch>
          </a:blipFill>
        </p:spPr>
      </p:sp>
      <p:sp>
        <p:nvSpPr>
          <p:cNvPr name="TextBox 7" id="7"/>
          <p:cNvSpPr txBox="true"/>
          <p:nvPr/>
        </p:nvSpPr>
        <p:spPr>
          <a:xfrm rot="0">
            <a:off x="399604" y="5571397"/>
            <a:ext cx="8744396" cy="1893570"/>
          </a:xfrm>
          <a:prstGeom prst="rect">
            <a:avLst/>
          </a:prstGeom>
        </p:spPr>
        <p:txBody>
          <a:bodyPr anchor="t" rtlCol="false" tIns="0" lIns="0" bIns="0" rIns="0">
            <a:spAutoFit/>
          </a:bodyPr>
          <a:lstStyle/>
          <a:p>
            <a:pPr algn="ctr" marL="582930" indent="-291465" lvl="1">
              <a:lnSpc>
                <a:spcPts val="3779"/>
              </a:lnSpc>
              <a:buFont typeface="Arial"/>
              <a:buChar char="•"/>
            </a:pPr>
            <a:r>
              <a:rPr lang="en-US" sz="2700">
                <a:solidFill>
                  <a:srgbClr val="F8F8F8"/>
                </a:solidFill>
                <a:latin typeface="Canva Sans"/>
              </a:rPr>
              <a:t> Reshaped images to (28x28x1) single channel.</a:t>
            </a:r>
          </a:p>
          <a:p>
            <a:pPr algn="ctr" marL="582930" indent="-291465" lvl="1">
              <a:lnSpc>
                <a:spcPts val="3779"/>
              </a:lnSpc>
              <a:buFont typeface="Arial"/>
              <a:buChar char="•"/>
            </a:pPr>
            <a:r>
              <a:rPr lang="en-US" sz="2700">
                <a:solidFill>
                  <a:srgbClr val="F8F8F8"/>
                </a:solidFill>
                <a:latin typeface="Canva Sans"/>
              </a:rPr>
              <a:t>Normalized pixel values to [0, 1] range.</a:t>
            </a:r>
          </a:p>
          <a:p>
            <a:pPr algn="ctr" marL="582930" indent="-291465" lvl="1">
              <a:lnSpc>
                <a:spcPts val="3779"/>
              </a:lnSpc>
              <a:buFont typeface="Arial"/>
              <a:buChar char="•"/>
            </a:pPr>
            <a:r>
              <a:rPr lang="en-US" sz="2700">
                <a:solidFill>
                  <a:srgbClr val="F8F8F8"/>
                </a:solidFill>
                <a:latin typeface="Canva Sans"/>
              </a:rPr>
              <a:t>Split training data into sets using train_test_split()</a:t>
            </a:r>
          </a:p>
          <a:p>
            <a:pPr algn="ctr">
              <a:lnSpc>
                <a:spcPts val="3779"/>
              </a:lnSpc>
            </a:pPr>
          </a:p>
        </p:txBody>
      </p:sp>
      <p:sp>
        <p:nvSpPr>
          <p:cNvPr name="TextBox 8" id="8"/>
          <p:cNvSpPr txBox="true"/>
          <p:nvPr/>
        </p:nvSpPr>
        <p:spPr>
          <a:xfrm rot="0">
            <a:off x="1591188" y="382270"/>
            <a:ext cx="3158252" cy="646430"/>
          </a:xfrm>
          <a:prstGeom prst="rect">
            <a:avLst/>
          </a:prstGeom>
        </p:spPr>
        <p:txBody>
          <a:bodyPr anchor="t" rtlCol="false" tIns="0" lIns="0" bIns="0" rIns="0">
            <a:spAutoFit/>
          </a:bodyPr>
          <a:lstStyle/>
          <a:p>
            <a:pPr algn="ctr">
              <a:lnSpc>
                <a:spcPts val="5320"/>
              </a:lnSpc>
            </a:pPr>
            <a:r>
              <a:rPr lang="en-US" sz="3800">
                <a:solidFill>
                  <a:srgbClr val="F8F8F8"/>
                </a:solidFill>
                <a:latin typeface="Canva Sans Bold"/>
              </a:rPr>
              <a:t>Visualization: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59446">
            <a:off x="13856572" y="-4106583"/>
            <a:ext cx="7814506" cy="6308438"/>
          </a:xfrm>
          <a:custGeom>
            <a:avLst/>
            <a:gdLst/>
            <a:ahLst/>
            <a:cxnLst/>
            <a:rect r="r" b="b" t="t" l="l"/>
            <a:pathLst>
              <a:path h="6308438" w="7814506">
                <a:moveTo>
                  <a:pt x="0" y="0"/>
                </a:moveTo>
                <a:lnTo>
                  <a:pt x="7814507" y="0"/>
                </a:lnTo>
                <a:lnTo>
                  <a:pt x="7814507" y="6308438"/>
                </a:lnTo>
                <a:lnTo>
                  <a:pt x="0" y="6308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501414" y="2560183"/>
            <a:ext cx="8757886" cy="4946314"/>
          </a:xfrm>
          <a:custGeom>
            <a:avLst/>
            <a:gdLst/>
            <a:ahLst/>
            <a:cxnLst/>
            <a:rect r="r" b="b" t="t" l="l"/>
            <a:pathLst>
              <a:path h="4946314" w="8757886">
                <a:moveTo>
                  <a:pt x="0" y="0"/>
                </a:moveTo>
                <a:lnTo>
                  <a:pt x="8757886" y="0"/>
                </a:lnTo>
                <a:lnTo>
                  <a:pt x="8757886" y="4946314"/>
                </a:lnTo>
                <a:lnTo>
                  <a:pt x="0" y="4946314"/>
                </a:lnTo>
                <a:lnTo>
                  <a:pt x="0" y="0"/>
                </a:lnTo>
                <a:close/>
              </a:path>
            </a:pathLst>
          </a:custGeom>
          <a:blipFill>
            <a:blip r:embed="rId5"/>
            <a:stretch>
              <a:fillRect l="0" t="0" r="0" b="0"/>
            </a:stretch>
          </a:blipFill>
        </p:spPr>
      </p:sp>
      <p:sp>
        <p:nvSpPr>
          <p:cNvPr name="TextBox 6" id="6"/>
          <p:cNvSpPr txBox="true"/>
          <p:nvPr/>
        </p:nvSpPr>
        <p:spPr>
          <a:xfrm rot="0">
            <a:off x="721797" y="276791"/>
            <a:ext cx="5742623" cy="646430"/>
          </a:xfrm>
          <a:prstGeom prst="rect">
            <a:avLst/>
          </a:prstGeom>
        </p:spPr>
        <p:txBody>
          <a:bodyPr anchor="t" rtlCol="false" tIns="0" lIns="0" bIns="0" rIns="0">
            <a:spAutoFit/>
          </a:bodyPr>
          <a:lstStyle/>
          <a:p>
            <a:pPr algn="ctr">
              <a:lnSpc>
                <a:spcPts val="5320"/>
              </a:lnSpc>
            </a:pPr>
            <a:r>
              <a:rPr lang="en-US" sz="3800">
                <a:solidFill>
                  <a:srgbClr val="FFFFFF"/>
                </a:solidFill>
                <a:latin typeface="Canva Sans Bold"/>
              </a:rPr>
              <a:t>Additional Visualization:</a:t>
            </a:r>
          </a:p>
        </p:txBody>
      </p:sp>
      <p:sp>
        <p:nvSpPr>
          <p:cNvPr name="TextBox 7" id="7"/>
          <p:cNvSpPr txBox="true"/>
          <p:nvPr/>
        </p:nvSpPr>
        <p:spPr>
          <a:xfrm rot="0">
            <a:off x="721797" y="1313746"/>
            <a:ext cx="8244721" cy="455295"/>
          </a:xfrm>
          <a:prstGeom prst="rect">
            <a:avLst/>
          </a:prstGeom>
        </p:spPr>
        <p:txBody>
          <a:bodyPr anchor="t" rtlCol="false" tIns="0" lIns="0" bIns="0" rIns="0">
            <a:spAutoFit/>
          </a:bodyPr>
          <a:lstStyle/>
          <a:p>
            <a:pPr algn="ctr">
              <a:lnSpc>
                <a:spcPts val="3779"/>
              </a:lnSpc>
              <a:spcBef>
                <a:spcPct val="0"/>
              </a:spcBef>
            </a:pPr>
            <a:r>
              <a:rPr lang="en-US" sz="2700">
                <a:solidFill>
                  <a:srgbClr val="FFFFFF"/>
                </a:solidFill>
                <a:latin typeface="IBM Plex Sans"/>
              </a:rPr>
              <a:t>Showcased sample photos and preprocessed images.</a:t>
            </a:r>
          </a:p>
        </p:txBody>
      </p:sp>
      <p:sp>
        <p:nvSpPr>
          <p:cNvPr name="TextBox 8" id="8"/>
          <p:cNvSpPr txBox="true"/>
          <p:nvPr/>
        </p:nvSpPr>
        <p:spPr>
          <a:xfrm rot="0">
            <a:off x="1028700" y="2483983"/>
            <a:ext cx="3745230" cy="646430"/>
          </a:xfrm>
          <a:prstGeom prst="rect">
            <a:avLst/>
          </a:prstGeom>
        </p:spPr>
        <p:txBody>
          <a:bodyPr anchor="t" rtlCol="false" tIns="0" lIns="0" bIns="0" rIns="0">
            <a:spAutoFit/>
          </a:bodyPr>
          <a:lstStyle/>
          <a:p>
            <a:pPr algn="ctr">
              <a:lnSpc>
                <a:spcPts val="5320"/>
              </a:lnSpc>
            </a:pPr>
            <a:r>
              <a:rPr lang="en-US" sz="3800">
                <a:solidFill>
                  <a:srgbClr val="FFFFFF"/>
                </a:solidFill>
                <a:latin typeface="Canva Sans Bold"/>
              </a:rPr>
              <a:t>Dataset Details:</a:t>
            </a:r>
          </a:p>
        </p:txBody>
      </p:sp>
      <p:sp>
        <p:nvSpPr>
          <p:cNvPr name="TextBox 9" id="9"/>
          <p:cNvSpPr txBox="true"/>
          <p:nvPr/>
        </p:nvSpPr>
        <p:spPr>
          <a:xfrm rot="0">
            <a:off x="721797" y="4033046"/>
            <a:ext cx="5368364" cy="2846070"/>
          </a:xfrm>
          <a:prstGeom prst="rect">
            <a:avLst/>
          </a:prstGeom>
        </p:spPr>
        <p:txBody>
          <a:bodyPr anchor="t" rtlCol="false" tIns="0" lIns="0" bIns="0" rIns="0">
            <a:spAutoFit/>
          </a:bodyPr>
          <a:lstStyle/>
          <a:p>
            <a:pPr algn="ctr" marL="582930" indent="-291465" lvl="1">
              <a:lnSpc>
                <a:spcPts val="3779"/>
              </a:lnSpc>
              <a:buFont typeface="Arial"/>
              <a:buChar char="•"/>
            </a:pPr>
            <a:r>
              <a:rPr lang="en-US" sz="2700">
                <a:solidFill>
                  <a:srgbClr val="FFFFFF"/>
                </a:solidFill>
                <a:latin typeface="Canva Sans"/>
              </a:rPr>
              <a:t>60,000 samples in training set, 10,000 in testing set.</a:t>
            </a:r>
          </a:p>
          <a:p>
            <a:pPr algn="ctr" marL="582930" indent="-291465" lvl="1">
              <a:lnSpc>
                <a:spcPts val="3779"/>
              </a:lnSpc>
              <a:buFont typeface="Arial"/>
              <a:buChar char="•"/>
            </a:pPr>
            <a:r>
              <a:rPr lang="en-US" sz="2700">
                <a:solidFill>
                  <a:srgbClr val="FFFFFF"/>
                </a:solidFill>
                <a:latin typeface="Canva Sans"/>
              </a:rPr>
              <a:t>Image shape: (28, 28, 1).</a:t>
            </a:r>
          </a:p>
          <a:p>
            <a:pPr algn="ctr" marL="582930" indent="-291465" lvl="1">
              <a:lnSpc>
                <a:spcPts val="3779"/>
              </a:lnSpc>
              <a:buFont typeface="Arial"/>
              <a:buChar char="•"/>
            </a:pPr>
            <a:r>
              <a:rPr lang="en-US" sz="2700">
                <a:solidFill>
                  <a:srgbClr val="FFFFFF"/>
                </a:solidFill>
                <a:latin typeface="Canva Sans"/>
              </a:rPr>
              <a:t>Total unique classes: 10.</a:t>
            </a:r>
          </a:p>
          <a:p>
            <a:pPr algn="ctr">
              <a:lnSpc>
                <a:spcPts val="3779"/>
              </a:lnSpc>
            </a:pPr>
          </a:p>
          <a:p>
            <a:pPr algn="ctr">
              <a:lnSpc>
                <a:spcPts val="37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8190594" y="835116"/>
            <a:ext cx="9574036" cy="5166428"/>
          </a:xfrm>
          <a:custGeom>
            <a:avLst/>
            <a:gdLst/>
            <a:ahLst/>
            <a:cxnLst/>
            <a:rect r="r" b="b" t="t" l="l"/>
            <a:pathLst>
              <a:path h="5166428" w="9574036">
                <a:moveTo>
                  <a:pt x="0" y="0"/>
                </a:moveTo>
                <a:lnTo>
                  <a:pt x="9574036" y="0"/>
                </a:lnTo>
                <a:lnTo>
                  <a:pt x="9574036" y="5166428"/>
                </a:lnTo>
                <a:lnTo>
                  <a:pt x="0" y="5166428"/>
                </a:lnTo>
                <a:lnTo>
                  <a:pt x="0" y="0"/>
                </a:lnTo>
                <a:close/>
              </a:path>
            </a:pathLst>
          </a:custGeom>
          <a:blipFill>
            <a:blip r:embed="rId2"/>
            <a:stretch>
              <a:fillRect l="0" t="0" r="0" b="0"/>
            </a:stretch>
          </a:blipFill>
        </p:spPr>
      </p:sp>
      <p:sp>
        <p:nvSpPr>
          <p:cNvPr name="TextBox 3" id="3"/>
          <p:cNvSpPr txBox="true"/>
          <p:nvPr/>
        </p:nvSpPr>
        <p:spPr>
          <a:xfrm rot="0">
            <a:off x="636622" y="667385"/>
            <a:ext cx="5423654" cy="646430"/>
          </a:xfrm>
          <a:prstGeom prst="rect">
            <a:avLst/>
          </a:prstGeom>
        </p:spPr>
        <p:txBody>
          <a:bodyPr anchor="t" rtlCol="false" tIns="0" lIns="0" bIns="0" rIns="0">
            <a:spAutoFit/>
          </a:bodyPr>
          <a:lstStyle/>
          <a:p>
            <a:pPr algn="ctr">
              <a:lnSpc>
                <a:spcPts val="5320"/>
              </a:lnSpc>
            </a:pPr>
            <a:r>
              <a:rPr lang="en-US" sz="3800">
                <a:solidFill>
                  <a:srgbClr val="FFFFFF"/>
                </a:solidFill>
                <a:latin typeface="Canva Sans Bold"/>
              </a:rPr>
              <a:t>Class Distribution Plot:</a:t>
            </a:r>
          </a:p>
        </p:txBody>
      </p:sp>
      <p:sp>
        <p:nvSpPr>
          <p:cNvPr name="TextBox 4" id="4"/>
          <p:cNvSpPr txBox="true"/>
          <p:nvPr/>
        </p:nvSpPr>
        <p:spPr>
          <a:xfrm rot="0">
            <a:off x="-498042" y="1886075"/>
            <a:ext cx="9144000" cy="1532255"/>
          </a:xfrm>
          <a:prstGeom prst="rect">
            <a:avLst/>
          </a:prstGeom>
        </p:spPr>
        <p:txBody>
          <a:bodyPr anchor="t" rtlCol="false" tIns="0" lIns="0" bIns="0" rIns="0">
            <a:spAutoFit/>
          </a:bodyPr>
          <a:lstStyle/>
          <a:p>
            <a:pPr algn="ctr">
              <a:lnSpc>
                <a:spcPts val="3779"/>
              </a:lnSpc>
            </a:pPr>
            <a:r>
              <a:rPr lang="en-US" sz="2700">
                <a:solidFill>
                  <a:srgbClr val="FFFFFF"/>
                </a:solidFill>
                <a:latin typeface="Canva Sans"/>
              </a:rPr>
              <a:t> Compared digit distribution in training and </a:t>
            </a:r>
          </a:p>
          <a:p>
            <a:pPr algn="ctr">
              <a:lnSpc>
                <a:spcPts val="3779"/>
              </a:lnSpc>
            </a:pPr>
            <a:r>
              <a:rPr lang="en-US" sz="2700">
                <a:solidFill>
                  <a:srgbClr val="FFFFFF"/>
                </a:solidFill>
                <a:latin typeface="Canva Sans"/>
              </a:rPr>
              <a:t>testing sets.</a:t>
            </a:r>
          </a:p>
          <a:p>
            <a:pPr algn="ctr">
              <a:lnSpc>
                <a:spcPts val="4759"/>
              </a:lnSpc>
            </a:pPr>
          </a:p>
        </p:txBody>
      </p:sp>
      <p:sp>
        <p:nvSpPr>
          <p:cNvPr name="TextBox 5" id="5"/>
          <p:cNvSpPr txBox="true"/>
          <p:nvPr/>
        </p:nvSpPr>
        <p:spPr>
          <a:xfrm rot="0">
            <a:off x="-498042" y="4199524"/>
            <a:ext cx="5746195" cy="646430"/>
          </a:xfrm>
          <a:prstGeom prst="rect">
            <a:avLst/>
          </a:prstGeom>
        </p:spPr>
        <p:txBody>
          <a:bodyPr anchor="t" rtlCol="false" tIns="0" lIns="0" bIns="0" rIns="0">
            <a:spAutoFit/>
          </a:bodyPr>
          <a:lstStyle/>
          <a:p>
            <a:pPr algn="ctr">
              <a:lnSpc>
                <a:spcPts val="5320"/>
              </a:lnSpc>
            </a:pPr>
            <a:r>
              <a:rPr lang="en-US" sz="3800">
                <a:solidFill>
                  <a:srgbClr val="FFFFFF"/>
                </a:solidFill>
                <a:latin typeface="Canva Sans Bold"/>
              </a:rPr>
              <a:t>Conclusion:</a:t>
            </a:r>
          </a:p>
        </p:txBody>
      </p:sp>
      <p:sp>
        <p:nvSpPr>
          <p:cNvPr name="TextBox 6" id="6"/>
          <p:cNvSpPr txBox="true"/>
          <p:nvPr/>
        </p:nvSpPr>
        <p:spPr>
          <a:xfrm rot="0">
            <a:off x="146235" y="5331585"/>
            <a:ext cx="7855446" cy="941070"/>
          </a:xfrm>
          <a:prstGeom prst="rect">
            <a:avLst/>
          </a:prstGeom>
        </p:spPr>
        <p:txBody>
          <a:bodyPr anchor="t" rtlCol="false" tIns="0" lIns="0" bIns="0" rIns="0">
            <a:spAutoFit/>
          </a:bodyPr>
          <a:lstStyle/>
          <a:p>
            <a:pPr algn="ctr">
              <a:lnSpc>
                <a:spcPts val="3779"/>
              </a:lnSpc>
            </a:pPr>
            <a:r>
              <a:rPr lang="en-US" sz="2700">
                <a:solidFill>
                  <a:srgbClr val="FFFFFF"/>
                </a:solidFill>
                <a:latin typeface="Canva Sans"/>
              </a:rPr>
              <a:t>Prepared MNIST dataset for ML model training, </a:t>
            </a:r>
          </a:p>
          <a:p>
            <a:pPr algn="ctr">
              <a:lnSpc>
                <a:spcPts val="3779"/>
              </a:lnSpc>
            </a:pPr>
            <a:r>
              <a:rPr lang="en-US" sz="2700">
                <a:solidFill>
                  <a:srgbClr val="FFFFFF"/>
                </a:solidFill>
                <a:latin typeface="Canva Sans"/>
              </a:rPr>
              <a:t>aiding digit recognition tasks.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393310" y="9108525"/>
            <a:ext cx="9749632" cy="7870612"/>
          </a:xfrm>
          <a:custGeom>
            <a:avLst/>
            <a:gdLst/>
            <a:ahLst/>
            <a:cxnLst/>
            <a:rect r="r" b="b" t="t" l="l"/>
            <a:pathLst>
              <a:path h="7870612" w="9749632">
                <a:moveTo>
                  <a:pt x="0" y="0"/>
                </a:moveTo>
                <a:lnTo>
                  <a:pt x="9749632" y="0"/>
                </a:lnTo>
                <a:lnTo>
                  <a:pt x="9749632" y="7870612"/>
                </a:lnTo>
                <a:lnTo>
                  <a:pt x="0" y="78706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59446">
            <a:off x="15997123" y="-3612366"/>
            <a:ext cx="7814506" cy="6308438"/>
          </a:xfrm>
          <a:custGeom>
            <a:avLst/>
            <a:gdLst/>
            <a:ahLst/>
            <a:cxnLst/>
            <a:rect r="r" b="b" t="t" l="l"/>
            <a:pathLst>
              <a:path h="6308438" w="7814506">
                <a:moveTo>
                  <a:pt x="0" y="0"/>
                </a:moveTo>
                <a:lnTo>
                  <a:pt x="7814507" y="0"/>
                </a:lnTo>
                <a:lnTo>
                  <a:pt x="7814507"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915467" y="152400"/>
            <a:ext cx="7064328" cy="4841072"/>
          </a:xfrm>
          <a:custGeom>
            <a:avLst/>
            <a:gdLst/>
            <a:ahLst/>
            <a:cxnLst/>
            <a:rect r="r" b="b" t="t" l="l"/>
            <a:pathLst>
              <a:path h="4841072" w="7064328">
                <a:moveTo>
                  <a:pt x="0" y="0"/>
                </a:moveTo>
                <a:lnTo>
                  <a:pt x="7064328" y="0"/>
                </a:lnTo>
                <a:lnTo>
                  <a:pt x="7064328" y="4841072"/>
                </a:lnTo>
                <a:lnTo>
                  <a:pt x="0" y="4841072"/>
                </a:lnTo>
                <a:lnTo>
                  <a:pt x="0" y="0"/>
                </a:lnTo>
                <a:close/>
              </a:path>
            </a:pathLst>
          </a:custGeom>
          <a:blipFill>
            <a:blip r:embed="rId5"/>
            <a:stretch>
              <a:fillRect l="0" t="-1695" r="0" b="-1695"/>
            </a:stretch>
          </a:blipFill>
        </p:spPr>
      </p:sp>
      <p:sp>
        <p:nvSpPr>
          <p:cNvPr name="TextBox 6" id="6"/>
          <p:cNvSpPr txBox="true"/>
          <p:nvPr/>
        </p:nvSpPr>
        <p:spPr>
          <a:xfrm rot="0">
            <a:off x="270434" y="152400"/>
            <a:ext cx="6165111" cy="876300"/>
          </a:xfrm>
          <a:prstGeom prst="rect">
            <a:avLst/>
          </a:prstGeom>
        </p:spPr>
        <p:txBody>
          <a:bodyPr anchor="t" rtlCol="false" tIns="0" lIns="0" bIns="0" rIns="0">
            <a:spAutoFit/>
          </a:bodyPr>
          <a:lstStyle/>
          <a:p>
            <a:pPr>
              <a:lnSpc>
                <a:spcPts val="6960"/>
              </a:lnSpc>
            </a:pPr>
            <a:r>
              <a:rPr lang="en-US" sz="5800">
                <a:solidFill>
                  <a:srgbClr val="F8F8F8"/>
                </a:solidFill>
                <a:latin typeface="Be Vietnam Ultra-Bold"/>
              </a:rPr>
              <a:t>KNN CLASSIFIER:</a:t>
            </a:r>
          </a:p>
        </p:txBody>
      </p:sp>
      <p:sp>
        <p:nvSpPr>
          <p:cNvPr name="TextBox 7" id="7"/>
          <p:cNvSpPr txBox="true"/>
          <p:nvPr/>
        </p:nvSpPr>
        <p:spPr>
          <a:xfrm rot="0">
            <a:off x="203835" y="1229901"/>
            <a:ext cx="9128522" cy="497839"/>
          </a:xfrm>
          <a:prstGeom prst="rect">
            <a:avLst/>
          </a:prstGeom>
        </p:spPr>
        <p:txBody>
          <a:bodyPr anchor="t" rtlCol="false" tIns="0" lIns="0" bIns="0" rIns="0">
            <a:spAutoFit/>
          </a:bodyPr>
          <a:lstStyle/>
          <a:p>
            <a:pPr algn="ctr">
              <a:lnSpc>
                <a:spcPts val="4060"/>
              </a:lnSpc>
            </a:pPr>
            <a:r>
              <a:rPr lang="en-US" sz="2900">
                <a:solidFill>
                  <a:srgbClr val="F8F8F8"/>
                </a:solidFill>
                <a:latin typeface="Canva Sans Bold"/>
              </a:rPr>
              <a:t>Title: Enhancing MNIST Digit Recognition with KNN</a:t>
            </a:r>
          </a:p>
        </p:txBody>
      </p:sp>
      <p:sp>
        <p:nvSpPr>
          <p:cNvPr name="TextBox 8" id="8"/>
          <p:cNvSpPr txBox="true"/>
          <p:nvPr/>
        </p:nvSpPr>
        <p:spPr>
          <a:xfrm rot="0">
            <a:off x="-1844397" y="1880140"/>
            <a:ext cx="5746195" cy="389253"/>
          </a:xfrm>
          <a:prstGeom prst="rect">
            <a:avLst/>
          </a:prstGeom>
        </p:spPr>
        <p:txBody>
          <a:bodyPr anchor="t" rtlCol="false" tIns="0" lIns="0" bIns="0" rIns="0">
            <a:spAutoFit/>
          </a:bodyPr>
          <a:lstStyle/>
          <a:p>
            <a:pPr algn="ctr">
              <a:lnSpc>
                <a:spcPts val="3220"/>
              </a:lnSpc>
            </a:pPr>
            <a:r>
              <a:rPr lang="en-US" sz="2300">
                <a:solidFill>
                  <a:srgbClr val="F8F8F8"/>
                </a:solidFill>
                <a:latin typeface="Canva Sans Bold"/>
              </a:rPr>
              <a:t>OBJECTIVE:</a:t>
            </a:r>
          </a:p>
        </p:txBody>
      </p:sp>
      <p:sp>
        <p:nvSpPr>
          <p:cNvPr name="TextBox 9" id="9"/>
          <p:cNvSpPr txBox="true"/>
          <p:nvPr/>
        </p:nvSpPr>
        <p:spPr>
          <a:xfrm rot="0">
            <a:off x="351682" y="2414808"/>
            <a:ext cx="6640487" cy="458396"/>
          </a:xfrm>
          <a:prstGeom prst="rect">
            <a:avLst/>
          </a:prstGeom>
        </p:spPr>
        <p:txBody>
          <a:bodyPr anchor="t" rtlCol="false" tIns="0" lIns="0" bIns="0" rIns="0">
            <a:spAutoFit/>
          </a:bodyPr>
          <a:lstStyle/>
          <a:p>
            <a:pPr algn="ctr">
              <a:lnSpc>
                <a:spcPts val="3220"/>
              </a:lnSpc>
            </a:pPr>
            <a:r>
              <a:rPr lang="en-US" sz="2300">
                <a:solidFill>
                  <a:srgbClr val="F8F8F8"/>
                </a:solidFill>
                <a:latin typeface="Canva Sans"/>
              </a:rPr>
              <a:t> MNIST digit classification using KNN algorithm.</a:t>
            </a:r>
          </a:p>
          <a:p>
            <a:pPr algn="ctr">
              <a:lnSpc>
                <a:spcPts val="280"/>
              </a:lnSpc>
            </a:pPr>
          </a:p>
        </p:txBody>
      </p:sp>
      <p:sp>
        <p:nvSpPr>
          <p:cNvPr name="TextBox 10" id="10"/>
          <p:cNvSpPr txBox="true"/>
          <p:nvPr/>
        </p:nvSpPr>
        <p:spPr>
          <a:xfrm rot="0">
            <a:off x="203835" y="3002860"/>
            <a:ext cx="1649730" cy="372743"/>
          </a:xfrm>
          <a:prstGeom prst="rect">
            <a:avLst/>
          </a:prstGeom>
        </p:spPr>
        <p:txBody>
          <a:bodyPr anchor="t" rtlCol="false" tIns="0" lIns="0" bIns="0" rIns="0">
            <a:spAutoFit/>
          </a:bodyPr>
          <a:lstStyle/>
          <a:p>
            <a:pPr algn="ctr">
              <a:lnSpc>
                <a:spcPts val="3080"/>
              </a:lnSpc>
            </a:pPr>
            <a:r>
              <a:rPr lang="en-US" sz="2200">
                <a:solidFill>
                  <a:srgbClr val="F8F8F8"/>
                </a:solidFill>
                <a:latin typeface="Canva Sans Bold"/>
              </a:rPr>
              <a:t>APPROACH:</a:t>
            </a:r>
          </a:p>
        </p:txBody>
      </p:sp>
      <p:sp>
        <p:nvSpPr>
          <p:cNvPr name="TextBox 11" id="11"/>
          <p:cNvSpPr txBox="true"/>
          <p:nvPr/>
        </p:nvSpPr>
        <p:spPr>
          <a:xfrm rot="0">
            <a:off x="39663" y="3506295"/>
            <a:ext cx="6882259" cy="1948180"/>
          </a:xfrm>
          <a:prstGeom prst="rect">
            <a:avLst/>
          </a:prstGeom>
        </p:spPr>
        <p:txBody>
          <a:bodyPr anchor="t" rtlCol="false" tIns="0" lIns="0" bIns="0" rIns="0">
            <a:spAutoFit/>
          </a:bodyPr>
          <a:lstStyle/>
          <a:p>
            <a:pPr algn="ctr" marL="453396" indent="-226698" lvl="1">
              <a:lnSpc>
                <a:spcPts val="2940"/>
              </a:lnSpc>
              <a:buFont typeface="Arial"/>
              <a:buChar char="•"/>
            </a:pPr>
            <a:r>
              <a:rPr lang="en-US" sz="2100">
                <a:solidFill>
                  <a:srgbClr val="F8F8F8"/>
                </a:solidFill>
                <a:latin typeface="Canva Sans"/>
              </a:rPr>
              <a:t>Data reshaped to 1D arrays for KNN compatibility.</a:t>
            </a:r>
          </a:p>
          <a:p>
            <a:pPr algn="ctr" marL="453396" indent="-226698" lvl="1">
              <a:lnSpc>
                <a:spcPts val="2940"/>
              </a:lnSpc>
              <a:buFont typeface="Arial"/>
              <a:buChar char="•"/>
            </a:pPr>
          </a:p>
          <a:p>
            <a:pPr algn="ctr">
              <a:lnSpc>
                <a:spcPts val="4899"/>
              </a:lnSpc>
            </a:pPr>
          </a:p>
          <a:p>
            <a:pPr algn="ctr">
              <a:lnSpc>
                <a:spcPts val="4899"/>
              </a:lnSpc>
            </a:pPr>
          </a:p>
        </p:txBody>
      </p:sp>
      <p:sp>
        <p:nvSpPr>
          <p:cNvPr name="TextBox 12" id="12"/>
          <p:cNvSpPr txBox="true"/>
          <p:nvPr/>
        </p:nvSpPr>
        <p:spPr>
          <a:xfrm rot="0">
            <a:off x="654441" y="3946189"/>
            <a:ext cx="4968288" cy="840165"/>
          </a:xfrm>
          <a:prstGeom prst="rect">
            <a:avLst/>
          </a:prstGeom>
        </p:spPr>
        <p:txBody>
          <a:bodyPr anchor="t" rtlCol="false" tIns="0" lIns="0" bIns="0" rIns="0">
            <a:spAutoFit/>
          </a:bodyPr>
          <a:lstStyle/>
          <a:p>
            <a:pPr algn="ctr">
              <a:lnSpc>
                <a:spcPts val="3101"/>
              </a:lnSpc>
            </a:pPr>
            <a:r>
              <a:rPr lang="en-US" sz="2215">
                <a:solidFill>
                  <a:srgbClr val="F8F8F8"/>
                </a:solidFill>
                <a:latin typeface="Canva Sans"/>
              </a:rPr>
              <a:t>KNN model trained with 5 neighbors.</a:t>
            </a:r>
          </a:p>
          <a:p>
            <a:pPr algn="ctr">
              <a:lnSpc>
                <a:spcPts val="3692"/>
              </a:lnSpc>
            </a:pPr>
          </a:p>
        </p:txBody>
      </p:sp>
      <p:sp>
        <p:nvSpPr>
          <p:cNvPr name="TextBox 13" id="13"/>
          <p:cNvSpPr txBox="true"/>
          <p:nvPr/>
        </p:nvSpPr>
        <p:spPr>
          <a:xfrm rot="0">
            <a:off x="203835" y="4580932"/>
            <a:ext cx="1144548" cy="372745"/>
          </a:xfrm>
          <a:prstGeom prst="rect">
            <a:avLst/>
          </a:prstGeom>
        </p:spPr>
        <p:txBody>
          <a:bodyPr anchor="t" rtlCol="false" tIns="0" lIns="0" bIns="0" rIns="0">
            <a:spAutoFit/>
          </a:bodyPr>
          <a:lstStyle/>
          <a:p>
            <a:pPr algn="ctr">
              <a:lnSpc>
                <a:spcPts val="3079"/>
              </a:lnSpc>
            </a:pPr>
            <a:r>
              <a:rPr lang="en-US" sz="2199">
                <a:solidFill>
                  <a:srgbClr val="F8F8F8"/>
                </a:solidFill>
                <a:latin typeface="Canva Sans Bold"/>
              </a:rPr>
              <a:t>RESULT:</a:t>
            </a:r>
          </a:p>
        </p:txBody>
      </p:sp>
      <p:sp>
        <p:nvSpPr>
          <p:cNvPr name="TextBox 14" id="14"/>
          <p:cNvSpPr txBox="true"/>
          <p:nvPr/>
        </p:nvSpPr>
        <p:spPr>
          <a:xfrm rot="0">
            <a:off x="-952455" y="5087027"/>
            <a:ext cx="6553914" cy="975360"/>
          </a:xfrm>
          <a:prstGeom prst="rect">
            <a:avLst/>
          </a:prstGeom>
        </p:spPr>
        <p:txBody>
          <a:bodyPr anchor="t" rtlCol="false" tIns="0" lIns="0" bIns="0" rIns="0">
            <a:spAutoFit/>
          </a:bodyPr>
          <a:lstStyle/>
          <a:p>
            <a:pPr algn="ctr">
              <a:lnSpc>
                <a:spcPts val="3079"/>
              </a:lnSpc>
            </a:pPr>
            <a:r>
              <a:rPr lang="en-US" sz="2199">
                <a:solidFill>
                  <a:srgbClr val="F8F8F8"/>
                </a:solidFill>
                <a:latin typeface="Canva Sans"/>
              </a:rPr>
              <a:t> Achieved 96% accuracy.</a:t>
            </a:r>
          </a:p>
          <a:p>
            <a:pPr algn="ctr">
              <a:lnSpc>
                <a:spcPts val="4899"/>
              </a:lnSpc>
            </a:pPr>
          </a:p>
        </p:txBody>
      </p:sp>
      <p:sp>
        <p:nvSpPr>
          <p:cNvPr name="TextBox 15" id="15"/>
          <p:cNvSpPr txBox="true"/>
          <p:nvPr/>
        </p:nvSpPr>
        <p:spPr>
          <a:xfrm rot="0">
            <a:off x="43739" y="2454517"/>
            <a:ext cx="453390" cy="356235"/>
          </a:xfrm>
          <a:prstGeom prst="rect">
            <a:avLst/>
          </a:prstGeom>
        </p:spPr>
        <p:txBody>
          <a:bodyPr anchor="t" rtlCol="false" tIns="0" lIns="0" bIns="0" rIns="0">
            <a:spAutoFit/>
          </a:bodyPr>
          <a:lstStyle/>
          <a:p>
            <a:pPr algn="ctr" marL="453390" indent="-226695" lvl="1">
              <a:lnSpc>
                <a:spcPts val="2940"/>
              </a:lnSpc>
              <a:buFont typeface="Arial"/>
              <a:buChar char="•"/>
            </a:pPr>
          </a:p>
        </p:txBody>
      </p:sp>
      <p:sp>
        <p:nvSpPr>
          <p:cNvPr name="TextBox 16" id="16"/>
          <p:cNvSpPr txBox="true"/>
          <p:nvPr/>
        </p:nvSpPr>
        <p:spPr>
          <a:xfrm rot="0">
            <a:off x="43739" y="5105400"/>
            <a:ext cx="453390" cy="356235"/>
          </a:xfrm>
          <a:prstGeom prst="rect">
            <a:avLst/>
          </a:prstGeom>
        </p:spPr>
        <p:txBody>
          <a:bodyPr anchor="t" rtlCol="false" tIns="0" lIns="0" bIns="0" rIns="0">
            <a:spAutoFit/>
          </a:bodyPr>
          <a:lstStyle/>
          <a:p>
            <a:pPr algn="ctr" marL="453390" indent="-226695" lvl="1">
              <a:lnSpc>
                <a:spcPts val="2940"/>
              </a:lnSpc>
              <a:buFont typeface="Arial"/>
              <a:buChar char="•"/>
            </a:pPr>
          </a:p>
        </p:txBody>
      </p:sp>
      <p:sp>
        <p:nvSpPr>
          <p:cNvPr name="TextBox 17" id="17"/>
          <p:cNvSpPr txBox="true"/>
          <p:nvPr/>
        </p:nvSpPr>
        <p:spPr>
          <a:xfrm rot="0">
            <a:off x="39663" y="5555657"/>
            <a:ext cx="9377805" cy="763269"/>
          </a:xfrm>
          <a:prstGeom prst="rect">
            <a:avLst/>
          </a:prstGeom>
        </p:spPr>
        <p:txBody>
          <a:bodyPr anchor="t" rtlCol="false" tIns="0" lIns="0" bIns="0" rIns="0">
            <a:spAutoFit/>
          </a:bodyPr>
          <a:lstStyle/>
          <a:p>
            <a:pPr algn="ctr" marL="474986" indent="-237493" lvl="1">
              <a:lnSpc>
                <a:spcPts val="3080"/>
              </a:lnSpc>
              <a:buFont typeface="Arial"/>
              <a:buChar char="•"/>
            </a:pPr>
            <a:r>
              <a:rPr lang="en-US" sz="2200">
                <a:solidFill>
                  <a:srgbClr val="F8F8F8"/>
                </a:solidFill>
                <a:latin typeface="Canva Sans"/>
              </a:rPr>
              <a:t>Detailed classification report and confusion matrix analysis provided</a:t>
            </a:r>
          </a:p>
        </p:txBody>
      </p:sp>
      <p:sp>
        <p:nvSpPr>
          <p:cNvPr name="TextBox 18" id="18"/>
          <p:cNvSpPr txBox="true"/>
          <p:nvPr/>
        </p:nvSpPr>
        <p:spPr>
          <a:xfrm rot="0">
            <a:off x="-2487610" y="6424294"/>
            <a:ext cx="6527438" cy="372745"/>
          </a:xfrm>
          <a:prstGeom prst="rect">
            <a:avLst/>
          </a:prstGeom>
        </p:spPr>
        <p:txBody>
          <a:bodyPr anchor="t" rtlCol="false" tIns="0" lIns="0" bIns="0" rIns="0">
            <a:spAutoFit/>
          </a:bodyPr>
          <a:lstStyle/>
          <a:p>
            <a:pPr algn="ctr">
              <a:lnSpc>
                <a:spcPts val="3079"/>
              </a:lnSpc>
            </a:pPr>
            <a:r>
              <a:rPr lang="en-US" sz="2199">
                <a:solidFill>
                  <a:srgbClr val="F8F8F8"/>
                </a:solidFill>
                <a:latin typeface="Canva Sans Bold"/>
              </a:rPr>
              <a:t>INSIGHT:</a:t>
            </a:r>
          </a:p>
        </p:txBody>
      </p:sp>
      <p:sp>
        <p:nvSpPr>
          <p:cNvPr name="TextBox 19" id="19"/>
          <p:cNvSpPr txBox="true"/>
          <p:nvPr/>
        </p:nvSpPr>
        <p:spPr>
          <a:xfrm rot="0">
            <a:off x="351682" y="7323456"/>
            <a:ext cx="6772238" cy="1934844"/>
          </a:xfrm>
          <a:prstGeom prst="rect">
            <a:avLst/>
          </a:prstGeom>
        </p:spPr>
        <p:txBody>
          <a:bodyPr anchor="t" rtlCol="false" tIns="0" lIns="0" bIns="0" rIns="0">
            <a:spAutoFit/>
          </a:bodyPr>
          <a:lstStyle/>
          <a:p>
            <a:pPr algn="ctr" marL="474986" indent="-237493" lvl="1">
              <a:lnSpc>
                <a:spcPts val="3080"/>
              </a:lnSpc>
              <a:buFont typeface="Arial"/>
              <a:buChar char="•"/>
            </a:pPr>
            <a:r>
              <a:rPr lang="en-US" sz="2200">
                <a:solidFill>
                  <a:srgbClr val="F8F8F8"/>
                </a:solidFill>
                <a:latin typeface="Canva Sans"/>
              </a:rPr>
              <a:t> KNN's efficacy in handling pixel-based features.</a:t>
            </a:r>
          </a:p>
          <a:p>
            <a:pPr algn="ctr" marL="474986" indent="-237493" lvl="1">
              <a:lnSpc>
                <a:spcPts val="3080"/>
              </a:lnSpc>
              <a:buFont typeface="Arial"/>
              <a:buChar char="•"/>
            </a:pPr>
            <a:r>
              <a:rPr lang="en-US" sz="2200">
                <a:solidFill>
                  <a:srgbClr val="F8F8F8"/>
                </a:solidFill>
                <a:latin typeface="Canva Sans"/>
              </a:rPr>
              <a:t>Considerations: visual similarity impact and class imbalance.</a:t>
            </a:r>
          </a:p>
          <a:p>
            <a:pPr algn="ctr">
              <a:lnSpc>
                <a:spcPts val="308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DAGC83lw9hE</dc:identifier>
  <dcterms:modified xsi:type="dcterms:W3CDTF">2011-08-01T06:04:30Z</dcterms:modified>
  <cp:revision>1</cp:revision>
  <dc:title>Project Proposal Presentation</dc:title>
</cp:coreProperties>
</file>